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sldIdLst>
    <p:sldId id="256" r:id="rId2"/>
    <p:sldId id="608" r:id="rId3"/>
    <p:sldId id="308" r:id="rId4"/>
    <p:sldId id="343" r:id="rId5"/>
    <p:sldId id="340" r:id="rId6"/>
    <p:sldId id="257" r:id="rId7"/>
    <p:sldId id="317" r:id="rId8"/>
    <p:sldId id="344" r:id="rId9"/>
    <p:sldId id="341" r:id="rId10"/>
    <p:sldId id="316" r:id="rId11"/>
    <p:sldId id="576" r:id="rId12"/>
    <p:sldId id="265" r:id="rId13"/>
    <p:sldId id="351" r:id="rId14"/>
    <p:sldId id="352" r:id="rId15"/>
    <p:sldId id="358" r:id="rId16"/>
    <p:sldId id="359" r:id="rId17"/>
    <p:sldId id="375" r:id="rId18"/>
    <p:sldId id="412" r:id="rId19"/>
    <p:sldId id="413" r:id="rId20"/>
    <p:sldId id="418" r:id="rId21"/>
    <p:sldId id="414" r:id="rId22"/>
    <p:sldId id="419" r:id="rId23"/>
    <p:sldId id="415" r:id="rId24"/>
    <p:sldId id="417" r:id="rId25"/>
    <p:sldId id="416" r:id="rId26"/>
    <p:sldId id="578" r:id="rId27"/>
    <p:sldId id="420" r:id="rId28"/>
    <p:sldId id="426" r:id="rId29"/>
    <p:sldId id="465" r:id="rId30"/>
    <p:sldId id="471" r:id="rId31"/>
    <p:sldId id="512" r:id="rId32"/>
    <p:sldId id="606" r:id="rId33"/>
    <p:sldId id="593" r:id="rId34"/>
    <p:sldId id="591" r:id="rId35"/>
    <p:sldId id="592" r:id="rId36"/>
    <p:sldId id="594" r:id="rId37"/>
    <p:sldId id="595" r:id="rId38"/>
    <p:sldId id="598" r:id="rId39"/>
    <p:sldId id="599" r:id="rId40"/>
    <p:sldId id="566" r:id="rId41"/>
    <p:sldId id="568" r:id="rId42"/>
    <p:sldId id="569" r:id="rId43"/>
    <p:sldId id="597" r:id="rId44"/>
    <p:sldId id="570" r:id="rId45"/>
    <p:sldId id="571" r:id="rId46"/>
    <p:sldId id="572" r:id="rId47"/>
    <p:sldId id="573" r:id="rId48"/>
    <p:sldId id="543" r:id="rId49"/>
    <p:sldId id="586" r:id="rId50"/>
    <p:sldId id="585" r:id="rId51"/>
    <p:sldId id="587" r:id="rId52"/>
    <p:sldId id="588" r:id="rId53"/>
    <p:sldId id="589" r:id="rId54"/>
    <p:sldId id="590" r:id="rId55"/>
    <p:sldId id="580" r:id="rId56"/>
    <p:sldId id="546" r:id="rId57"/>
    <p:sldId id="550" r:id="rId58"/>
    <p:sldId id="551" r:id="rId59"/>
    <p:sldId id="269" r:id="rId60"/>
    <p:sldId id="581" r:id="rId61"/>
    <p:sldId id="345" r:id="rId62"/>
    <p:sldId id="346" r:id="rId63"/>
    <p:sldId id="347" r:id="rId64"/>
    <p:sldId id="582" r:id="rId65"/>
    <p:sldId id="583" r:id="rId66"/>
    <p:sldId id="584" r:id="rId67"/>
    <p:sldId id="309" r:id="rId68"/>
    <p:sldId id="603" r:id="rId69"/>
    <p:sldId id="604" r:id="rId70"/>
    <p:sldId id="609" r:id="rId71"/>
    <p:sldId id="610" r:id="rId72"/>
    <p:sldId id="605" r:id="rId73"/>
  </p:sldIdLst>
  <p:sldSz cx="10058400" cy="67024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0033"/>
    <a:srgbClr val="FFCC00"/>
    <a:srgbClr val="474747"/>
    <a:srgbClr val="114FFB"/>
    <a:srgbClr val="F3E8C5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124" d="100"/>
          <a:sy n="124" d="100"/>
        </p:scale>
        <p:origin x="894" y="90"/>
      </p:cViewPr>
      <p:guideLst>
        <p:guide orient="horz" pos="2111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58400" cy="6702425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3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3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68663" y="1787525"/>
            <a:ext cx="6621462" cy="21590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68663" y="4170363"/>
            <a:ext cx="6621462" cy="1712912"/>
          </a:xfrm>
        </p:spPr>
        <p:txBody>
          <a:bodyPr/>
          <a:lstStyle>
            <a:lvl1pPr marL="0" indent="0"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3238" y="6107113"/>
            <a:ext cx="2346325" cy="446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36938" y="6107113"/>
            <a:ext cx="3184525" cy="446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838" y="6107113"/>
            <a:ext cx="2346325" cy="446087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FC31990-4ACB-45BB-9CAF-F07DCC162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2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613D-4BD2-40FC-AA52-524EC50E0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9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446088"/>
            <a:ext cx="2262188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46088"/>
            <a:ext cx="6637337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F9F34-B088-4BC9-95FA-2F45DDF86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46088"/>
            <a:ext cx="9051925" cy="1341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936750"/>
            <a:ext cx="4449762" cy="379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36750"/>
            <a:ext cx="4449763" cy="379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FAC0-8308-45ED-A36B-3E9429E18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72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46088"/>
            <a:ext cx="9051925" cy="1341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936750"/>
            <a:ext cx="4449762" cy="379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36750"/>
            <a:ext cx="4449763" cy="1822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11600"/>
            <a:ext cx="4449763" cy="1822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86AD3-0CC3-47CB-AD96-0B69BC156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8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F558-3F25-4EDC-AD4C-7493CE3EB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2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1638"/>
            <a:ext cx="8675688" cy="278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484688"/>
            <a:ext cx="8675688" cy="14668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2EFB-D566-4B11-9F80-FC5CC13A3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98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936750"/>
            <a:ext cx="4449762" cy="379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36750"/>
            <a:ext cx="4449763" cy="379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D8CA-7BDE-4439-9054-9AB8EBD7F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40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357188"/>
            <a:ext cx="8675688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643063"/>
            <a:ext cx="42560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447925"/>
            <a:ext cx="4256088" cy="3602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643063"/>
            <a:ext cx="427513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447925"/>
            <a:ext cx="4275138" cy="3602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3BE9-D947-49F8-90A9-4070A473B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B995-C469-44EB-95E0-3D55EA901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3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4924-2DD6-46DD-A65E-5A7D1F763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8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46088"/>
            <a:ext cx="3244850" cy="15652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965200"/>
            <a:ext cx="5091113" cy="4762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011363"/>
            <a:ext cx="3244850" cy="3724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964C4-FEF1-4BA7-B00E-6445045A1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55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46088"/>
            <a:ext cx="3244850" cy="15652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965200"/>
            <a:ext cx="5091113" cy="4762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011363"/>
            <a:ext cx="3244850" cy="3724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BB00-607E-4797-83CC-80F6DA8D3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107113"/>
            <a:ext cx="23463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E50234E-6822-4253-BA43-AEC2230E3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10058400" cy="533400"/>
            <a:chOff x="0" y="0"/>
            <a:chExt cx="5760" cy="344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7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7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46088"/>
            <a:ext cx="905192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936750"/>
            <a:ext cx="90519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533400" y="1827213"/>
            <a:ext cx="8991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6" descr="FC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11113"/>
            <a:ext cx="914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ook Antiqua" panose="0204060205030503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fampra.oxfordjournals.org/content/vol23/issue4/index.dt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www.atp.nist.gov/eao/ccar/figa-2.jpg&amp;imgrefurl=http://www.atp.nist.gov/eao/ccar/contents.htm&amp;h=302&amp;w=360&amp;sz=18&amp;hl=en&amp;start=28&amp;tbnid=kF2jLilgy0PSUM:&amp;tbnh=102&amp;tbnw=121&amp;prev=/images?q%3Dcase%2Bstudy%26start%3D20%26ndsp%3D20%26svnum%3D10%26hl%3Den%26lr%3D%26sa%3D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ncbi.gov/entrez/query/fcgi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imgres?imgurl=http://www.rapportgroup.com/assets/images/publishing_side.jpg&amp;imgrefurl=http://www.rapportgroup.com/publishing/index.html&amp;h=174&amp;w=146&amp;sz=8&amp;hl=en&amp;start=160&amp;tbnid=VaL_5kQGTWigKM:&amp;tbnh=100&amp;tbnw=84&amp;prev=/images?q%3Dpublishing%26start%3D140%26ndsp%3D20%26svnum%3D10%26hl%3Den%26lr%3D%26sa%3D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osciencewriters.com/NIH-Grant-Applications-The-Anatomy-of-a-Specific-Aims-Pag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serc.carleton.edu/images/eet/rodes_3/history4.gif&amp;imgrefurl=http://serc.carleton.edu/eet/seafloor/case_study.html&amp;h=363&amp;w=450&amp;sz=165&amp;hl=en&amp;start=3&amp;tbnid=kRoBlIR9OPgvCM:&amp;tbnh=102&amp;tbnw=127&amp;prev=/images?q%3Dhistorical%2Bcase%2Bstudy%26svnum%3D10%26hl%3Den%26lr%3D%26sa%3D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83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85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787524"/>
            <a:ext cx="6934199" cy="2173287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ENTRÉE INTO RE- SEARCH VIA THE </a:t>
            </a:r>
            <a:r>
              <a:rPr lang="en-US" altLang="en-US" sz="4800" b="1" smtClean="0"/>
              <a:t>CASE REPORT/STUDY</a:t>
            </a:r>
            <a:endParaRPr lang="en-US" altLang="en-US" sz="4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err="1" smtClean="0"/>
              <a:t>ICAK</a:t>
            </a:r>
            <a:r>
              <a:rPr lang="en-US" altLang="en-US" sz="2800" dirty="0" smtClean="0"/>
              <a:t>-US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February 22, 2024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32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71900" y="444500"/>
            <a:ext cx="41481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Anthony L. Rosner, Ph.D., LL.D. [Hon.]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Medical Information Services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Watertown, MA, 02472-4149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0" y="4265612"/>
            <a:ext cx="2963333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378F63-E819-4BE0-93A6-C37DA8A9ABC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699"/>
            <a:ext cx="10058400" cy="11303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b="1" dirty="0" smtClean="0"/>
              <a:t>CASE STUDY SOURCES OF EVIDENCE</a:t>
            </a:r>
            <a:r>
              <a:rPr lang="en-US" altLang="en-US" sz="40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2800" b="1" u="sng" dirty="0" smtClean="0"/>
              <a:t>ACTUAL EVIDENCE SOURCES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</a:t>
            </a:r>
            <a:r>
              <a:rPr lang="en-US" altLang="en-US" sz="2800" b="1" dirty="0" smtClean="0"/>
              <a:t>1. Interviews.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 smtClean="0"/>
              <a:t>  2. Documentation.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3. Archival records.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4. Direct observations.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5. Participant-observations.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6. Physical artifacts.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u="sng" dirty="0" smtClean="0"/>
              <a:t>  STUDY METHODOLOGY</a:t>
            </a:r>
            <a:endParaRPr lang="en-US" altLang="en-US" sz="2800" b="1" u="sng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2800" b="1" dirty="0" smtClean="0"/>
              <a:t>1. Gathering data.                                  </a:t>
            </a:r>
            <a:r>
              <a:rPr lang="en-US" altLang="en-US" sz="1800" b="1" dirty="0" smtClean="0"/>
              <a:t>Triangulation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2. Sense-making.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3. Triangulating multiple data streams.</a:t>
            </a: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__________________________________________________________________________________________________________________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Alpi K, Evans </a:t>
            </a:r>
            <a:r>
              <a:rPr lang="en-US" altLang="en-US" sz="1200" dirty="0" err="1" smtClean="0"/>
              <a:t>JJ</a:t>
            </a:r>
            <a:r>
              <a:rPr lang="en-US" altLang="en-US" sz="1200" dirty="0" smtClean="0"/>
              <a:t>. Distinguishing case study as a research method from case reports as a publication type. </a:t>
            </a:r>
            <a:r>
              <a:rPr lang="en-US" altLang="en-US" sz="1200" u="sng" dirty="0" smtClean="0"/>
              <a:t>Journal of the Medical Library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</a:t>
            </a:r>
            <a:r>
              <a:rPr lang="en-US" altLang="en-US" sz="1200" u="sng" dirty="0" smtClean="0"/>
              <a:t>Association</a:t>
            </a:r>
            <a:r>
              <a:rPr lang="en-US" altLang="en-US" sz="1200" dirty="0" smtClean="0"/>
              <a:t> 2019; 107(1).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</a:t>
            </a:r>
            <a:endParaRPr lang="en-US" altLang="en-US" sz="1200" u="sng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5126" name="Picture 6" descr="ICA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-1588"/>
            <a:ext cx="1335087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406471"/>
            <a:ext cx="543189" cy="690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8" y="2284412"/>
            <a:ext cx="4107182" cy="2566989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96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433BC9-DCFF-47FE-9726-F0004926624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STUDY: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Sources of Evidence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</a:t>
            </a:r>
            <a:r>
              <a:rPr lang="en-US" altLang="en-US" sz="2000" b="1" u="sng" dirty="0" smtClean="0"/>
              <a:t>Documentation</a:t>
            </a:r>
            <a:r>
              <a:rPr lang="en-US" altLang="en-US" sz="2000" b="1" dirty="0" smtClean="0"/>
              <a:t>: Literature and other written reports. If contradictory,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an excellent rationale for conducting the case study.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</a:t>
            </a:r>
            <a:r>
              <a:rPr lang="en-US" altLang="en-US" sz="2000" b="1" u="sng" dirty="0" smtClean="0"/>
              <a:t>Archival Records</a:t>
            </a:r>
            <a:r>
              <a:rPr lang="en-US" altLang="en-US" sz="2000" b="1" dirty="0" smtClean="0"/>
              <a:t>: Service or organizational records, lists, maps, and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charts.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3. </a:t>
            </a:r>
            <a:r>
              <a:rPr lang="en-US" altLang="en-US" sz="2000" b="1" u="sng" dirty="0" smtClean="0"/>
              <a:t>Interviews</a:t>
            </a:r>
            <a:r>
              <a:rPr lang="en-US" altLang="en-US" sz="2000" b="1" dirty="0" smtClean="0"/>
              <a:t>: May be either open-ended or focused: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Questions must not be leading to produce bias.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Especially subject to bias, poor recall, or inaccurate or poor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articulation.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4. </a:t>
            </a:r>
            <a:r>
              <a:rPr lang="en-US" altLang="en-US" sz="2000" b="1" u="sng" dirty="0" smtClean="0"/>
              <a:t>Direct Observation</a:t>
            </a:r>
            <a:r>
              <a:rPr lang="en-US" altLang="en-US" sz="2000" b="1" dirty="0" smtClean="0"/>
              <a:t>: Using multiple observers increases reliability.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5. </a:t>
            </a:r>
            <a:r>
              <a:rPr lang="en-US" altLang="en-US" sz="2000" b="1" u="sng" dirty="0" smtClean="0"/>
              <a:t>Participant Observation</a:t>
            </a:r>
            <a:r>
              <a:rPr lang="en-US" altLang="en-US" sz="2000" b="1" dirty="0" smtClean="0"/>
              <a:t>: Generated when observer occupies an </a:t>
            </a:r>
            <a:r>
              <a:rPr lang="en-US" altLang="en-US" sz="2000" b="1" dirty="0" err="1" smtClean="0"/>
              <a:t>insi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dirty="0" err="1" smtClean="0"/>
              <a:t>der’s</a:t>
            </a:r>
            <a:r>
              <a:rPr lang="en-US" altLang="en-US" sz="2000" b="1" dirty="0" smtClean="0"/>
              <a:t> role: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Most commonly found in anthropological studies.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     </a:t>
            </a:r>
            <a:r>
              <a:rPr lang="en-US" altLang="en-US" sz="2000" b="1" dirty="0" smtClean="0"/>
              <a:t>         b. Caveat: Embedded observer may assume role of advocacy.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6. </a:t>
            </a:r>
            <a:r>
              <a:rPr lang="en-US" altLang="en-US" sz="2000" b="1" u="sng" dirty="0" smtClean="0"/>
              <a:t>Physical Artifacts</a:t>
            </a:r>
            <a:r>
              <a:rPr lang="en-US" altLang="en-US" sz="2000" b="1" dirty="0" smtClean="0"/>
              <a:t>: Technological devices, tools, or works of art.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Yin </a:t>
            </a:r>
            <a:r>
              <a:rPr lang="en-US" altLang="en-US" sz="1200" dirty="0" err="1" smtClean="0"/>
              <a:t>RK</a:t>
            </a:r>
            <a:r>
              <a:rPr lang="en-US" altLang="en-US" sz="1200" dirty="0" smtClean="0"/>
              <a:t>. </a:t>
            </a:r>
            <a:r>
              <a:rPr lang="en-US" altLang="en-US" sz="1200" u="sng" dirty="0" smtClean="0"/>
              <a:t>Case Study Research: Design and Methods</a:t>
            </a:r>
            <a:r>
              <a:rPr lang="en-US" altLang="en-US" sz="1200" dirty="0" smtClean="0"/>
              <a:t>. Beverly Hills, CA: Sage, 1989, pp. 85-95.</a:t>
            </a:r>
            <a:endParaRPr lang="en-US" altLang="en-US" sz="1200" u="sng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5366" name="Picture 5" descr="Yin 0828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5883275"/>
            <a:ext cx="754062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3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020E83-3DC1-44F5-9F5E-33071F2F60AD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5400" b="1" dirty="0" smtClean="0"/>
              <a:t>STRENGTH OF EVIDENCE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331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5812"/>
            <a:ext cx="3200399" cy="3200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C987D1-2387-4B02-AC21-65D9D4A5B1D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10058400" cy="8191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HIERARCHY OF CLINICAL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RESEARCH DESIGNS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067" y="1380595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u="sng" dirty="0" smtClean="0"/>
              <a:t>Design Classification</a:t>
            </a:r>
            <a:r>
              <a:rPr lang="en-US" altLang="en-US" sz="2000" b="1" dirty="0" smtClean="0"/>
              <a:t>			</a:t>
            </a:r>
            <a:r>
              <a:rPr lang="en-US" altLang="en-US" sz="2000" b="1" u="sng" dirty="0" smtClean="0"/>
              <a:t>Definition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1. Randomized Clinical Trial [</a:t>
            </a:r>
            <a:r>
              <a:rPr lang="en-US" altLang="en-US" sz="2000" b="1" dirty="0" err="1" smtClean="0"/>
              <a:t>RCT</a:t>
            </a:r>
            <a:r>
              <a:rPr lang="en-US" altLang="en-US" sz="2000" b="1" dirty="0" smtClean="0"/>
              <a:t>]	Defined treatment to one group, </a:t>
            </a:r>
            <a:r>
              <a:rPr lang="en-US" altLang="en-US" sz="2000" b="1" dirty="0" err="1" smtClean="0"/>
              <a:t>pla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                                                </a:t>
            </a:r>
            <a:r>
              <a:rPr lang="en-US" altLang="en-US" sz="2000" b="1" dirty="0" err="1" smtClean="0"/>
              <a:t>cebo</a:t>
            </a:r>
            <a:r>
              <a:rPr lang="en-US" altLang="en-US" sz="2000" b="1" dirty="0" smtClean="0"/>
              <a:t> or sham to a second [control]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2. Prospective [Cohort] Study  	Defined treatment to one group, no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                                                control blank or sham group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3. Retrospective Study		Study done after treatment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4. Cross-sectional Study		Study of all subjects, one time point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5. Single Subject Time Series	Following of response of one case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                                                over time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6. Case Series                                       Report on a group of cases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  <a:r>
              <a:rPr lang="en-US" altLang="en-US" sz="2000" b="1" dirty="0" smtClean="0">
                <a:solidFill>
                  <a:srgbClr val="FFC000"/>
                </a:solidFill>
              </a:rPr>
              <a:t>7. Case Report			Report on a single case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8. Anecdotes				Recollections of case responses,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                                                lacking the details of case report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7173" name="Picture 4" descr="CAQRO52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494213"/>
            <a:ext cx="1581150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 descr="ICAK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-19050"/>
            <a:ext cx="1335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C987D1-2387-4B02-AC21-65D9D4A5B1D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8450"/>
            <a:ext cx="10058400" cy="8191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HIERARCHY OF CLINICAL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RESEARCH DESIGNS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0067" y="1380595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7174" name="Picture 6" descr="ICAK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-19050"/>
            <a:ext cx="13350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se Report Record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4400" y="3046413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65" y="2062956"/>
            <a:ext cx="6968331" cy="4267200"/>
          </a:xfr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79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636A43-A413-4103-9E3D-C64586668D37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APPROPRIATENESS OF THE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CASE REPORT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Offers superior external validity:</a:t>
            </a:r>
            <a:r>
              <a:rPr lang="en-US" altLang="en-US" sz="2000" b="1" baseline="30000" dirty="0" smtClean="0"/>
              <a:t>1</a:t>
            </a: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Examine people in close to real situations.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Do not impose experimental manipulations, artificial conditions.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High feasibility.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Low cost.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4. Transparency of results: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Each person serves as own control.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Group designs can mask individual changes.</a:t>
            </a:r>
            <a:r>
              <a:rPr lang="en-US" altLang="en-US" sz="2000" b="1" baseline="30000" dirty="0" smtClean="0"/>
              <a:t>2,3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c. Excellent teaching tool, bridging gap between general principles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and actual clinical practice.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5. Capable of supporting or modifying a theory.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Kratochwill </a:t>
            </a:r>
            <a:r>
              <a:rPr lang="en-US" altLang="en-US" sz="1200" dirty="0" err="1" smtClean="0"/>
              <a:t>TR</a:t>
            </a:r>
            <a:r>
              <a:rPr lang="en-US" altLang="en-US" sz="1200" dirty="0" smtClean="0"/>
              <a:t>, Mott SE, Dodson CL. Case study and single case research in clinical and applied psychology. </a:t>
            </a:r>
            <a:r>
              <a:rPr lang="en-US" altLang="en-US" sz="1200" u="sng" dirty="0" smtClean="0"/>
              <a:t>In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Hersen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ASBM</a:t>
            </a:r>
            <a:r>
              <a:rPr lang="en-US" altLang="en-US" sz="1200" dirty="0" smtClean="0"/>
              <a:t>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ed. </a:t>
            </a:r>
            <a:r>
              <a:rPr lang="en-US" altLang="en-US" sz="1200" u="sng" dirty="0" smtClean="0"/>
              <a:t>Research Methods in Clinical Psychology</a:t>
            </a:r>
            <a:r>
              <a:rPr lang="en-US" altLang="en-US" sz="1200" dirty="0" smtClean="0"/>
              <a:t>. New York, NY: </a:t>
            </a:r>
            <a:r>
              <a:rPr lang="en-US" altLang="en-US" sz="1200" dirty="0" err="1" smtClean="0"/>
              <a:t>Pergamon</a:t>
            </a:r>
            <a:r>
              <a:rPr lang="en-US" altLang="en-US" sz="1200" dirty="0" smtClean="0"/>
              <a:t>, 1984.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Aldridge D, </a:t>
            </a:r>
            <a:r>
              <a:rPr lang="en-US" altLang="en-US" sz="1200" dirty="0" err="1" smtClean="0"/>
              <a:t>Pietroni</a:t>
            </a:r>
            <a:r>
              <a:rPr lang="en-US" altLang="en-US" sz="1200" dirty="0" smtClean="0"/>
              <a:t> P. Research trials in general practice towards a focus on clinical practice. </a:t>
            </a:r>
            <a:r>
              <a:rPr lang="en-US" altLang="en-US" sz="1200" u="sng" dirty="0" smtClean="0"/>
              <a:t>Family Practice</a:t>
            </a:r>
            <a:r>
              <a:rPr lang="en-US" altLang="en-US" sz="1200" dirty="0" smtClean="0"/>
              <a:t> 1987; 4: 311-315.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3</a:t>
            </a:r>
            <a:r>
              <a:rPr lang="en-US" altLang="en-US" sz="1200" dirty="0" smtClean="0"/>
              <a:t>Wulff H. Single case studies: An introduction. </a:t>
            </a:r>
            <a:r>
              <a:rPr lang="en-US" altLang="en-US" sz="1200" u="sng" dirty="0" smtClean="0"/>
              <a:t>Scandinavian Journal of Gastroenterology Supplement</a:t>
            </a:r>
            <a:r>
              <a:rPr lang="en-US" altLang="en-US" sz="1200" dirty="0" smtClean="0"/>
              <a:t> 1988; 147: 7-10.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3557" name="Picture 4" descr="Cov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3276600"/>
            <a:ext cx="7540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10194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bright="2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63" y="3351213"/>
            <a:ext cx="62865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F3E1A-629F-4B11-8D19-C48E8BBF6BE7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DISADVANTAGES OF THE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CASE REPORT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Using an uncontrolled environment, becomes subject to confounding: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Change in patient attitude.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Change in circumstance.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c. Clinical insight of patient who reflects upon own case.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Treatment effects may be carried over from one therapeutic intervention to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   another if multiple strategies are applied sequentially. Can alleviate with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intervening period of </a:t>
            </a:r>
            <a:r>
              <a:rPr lang="en-US" altLang="en-US" sz="2000" b="1" u="sng" dirty="0" smtClean="0"/>
              <a:t>no</a:t>
            </a:r>
            <a:r>
              <a:rPr lang="en-US" altLang="en-US" sz="2000" b="1" dirty="0" smtClean="0"/>
              <a:t> treatment [called a wash-out], but this may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not be sufficient.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Aldridge D. Goal setting: The patient’s assessment of outcome and recognition of therapeutic change. </a:t>
            </a:r>
            <a:r>
              <a:rPr lang="en-US" altLang="en-US" sz="1200" u="sng" dirty="0" smtClean="0"/>
              <a:t>Comparative Medical Re</a:t>
            </a:r>
            <a:r>
              <a:rPr lang="en-US" altLang="en-US" sz="1200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u="sng" dirty="0" smtClean="0"/>
              <a:t>search</a:t>
            </a:r>
            <a:r>
              <a:rPr lang="en-US" altLang="en-US" sz="1200" dirty="0" smtClean="0"/>
              <a:t> 1988; 3: 89-97.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4581" name="Picture 4" descr="images[60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400" y="5103813"/>
            <a:ext cx="885825" cy="1247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F3E1A-629F-4B11-8D19-C48E8BBF6BE7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endParaRPr lang="en-US" altLang="en-US" sz="48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39776"/>
            <a:ext cx="10226675" cy="693102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6000" b="1" dirty="0">
                <a:latin typeface="+mj-lt"/>
              </a:rPr>
              <a:t> </a:t>
            </a:r>
            <a:r>
              <a:rPr lang="en-US" altLang="en-US" sz="6000" b="1" dirty="0" smtClean="0">
                <a:latin typeface="+mj-lt"/>
              </a:rPr>
              <a:t>          COMPONENTS    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89" y="1726682"/>
            <a:ext cx="5321696" cy="381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2865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6169F5-AF3B-410E-A9D4-81BCA193A800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Components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</a:t>
            </a:r>
            <a:r>
              <a:rPr lang="en-US" altLang="en-US" sz="2000" b="1" u="sng" dirty="0" smtClean="0"/>
              <a:t>Title</a:t>
            </a:r>
            <a:r>
              <a:rPr lang="en-US" altLang="en-US" sz="2000" b="1" dirty="0" smtClean="0"/>
              <a:t>: Should include intervention, outcomes, population under study,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and condition treated.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</a:t>
            </a:r>
            <a:r>
              <a:rPr lang="en-US" altLang="en-US" sz="2000" b="1" u="sng" dirty="0" smtClean="0"/>
              <a:t>Abstract</a:t>
            </a:r>
            <a:r>
              <a:rPr lang="en-US" altLang="en-US" sz="2000" b="1" dirty="0" smtClean="0"/>
              <a:t>: To arouse interest: What was the case and what was unusual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about it.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3. </a:t>
            </a:r>
            <a:r>
              <a:rPr lang="en-US" altLang="en-US" sz="2000" b="1" u="sng" dirty="0" smtClean="0"/>
              <a:t>Introduction</a:t>
            </a:r>
            <a:r>
              <a:rPr lang="en-US" altLang="en-US" sz="2000" b="1" dirty="0" smtClean="0"/>
              <a:t>: Clearly state the purpose of the paper with case being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discussed in perspective.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4. </a:t>
            </a:r>
            <a:r>
              <a:rPr lang="en-US" altLang="en-US" sz="2000" b="1" u="sng" dirty="0" smtClean="0"/>
              <a:t>Case Report [Methods]</a:t>
            </a:r>
            <a:r>
              <a:rPr lang="en-US" altLang="en-US" sz="2000" b="1" dirty="0" smtClean="0"/>
              <a:t>: Case itself is presented, usually in </a:t>
            </a:r>
            <a:r>
              <a:rPr lang="en-US" altLang="en-US" sz="2000" b="1" dirty="0" err="1" smtClean="0"/>
              <a:t>chronologi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r>
              <a:rPr lang="en-US" altLang="en-US" sz="2000" b="1" dirty="0" err="1" smtClean="0"/>
              <a:t>cal</a:t>
            </a:r>
            <a:r>
              <a:rPr lang="en-US" altLang="en-US" sz="2000" b="1" dirty="0" smtClean="0"/>
              <a:t> fashion.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5. </a:t>
            </a:r>
            <a:r>
              <a:rPr lang="en-US" altLang="en-US" sz="2000" b="1" u="sng" dirty="0" smtClean="0"/>
              <a:t>Discussion</a:t>
            </a:r>
            <a:r>
              <a:rPr lang="en-US" altLang="en-US" sz="2000" b="1" dirty="0" smtClean="0"/>
              <a:t>: Significance of the case, brought forth by author’s </a:t>
            </a:r>
            <a:r>
              <a:rPr lang="en-US" altLang="en-US" sz="2000" b="1" dirty="0" err="1" smtClean="0"/>
              <a:t>opi</a:t>
            </a:r>
            <a:r>
              <a:rPr lang="en-US" altLang="en-US" sz="2000" b="1" dirty="0" smtClean="0"/>
              <a:t>-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r>
              <a:rPr lang="en-US" altLang="en-US" sz="2000" b="1" dirty="0" err="1" smtClean="0"/>
              <a:t>nions</a:t>
            </a:r>
            <a:r>
              <a:rPr lang="en-US" altLang="en-US" sz="2000" b="1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6. </a:t>
            </a:r>
            <a:r>
              <a:rPr lang="en-US" altLang="en-US" sz="2000" b="1" u="sng" dirty="0" smtClean="0"/>
              <a:t>Conclusion</a:t>
            </a:r>
            <a:r>
              <a:rPr lang="en-US" altLang="en-US" sz="2000" b="1" dirty="0" smtClean="0"/>
              <a:t>: What was learned from the case study, related to purpose.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7. </a:t>
            </a:r>
            <a:r>
              <a:rPr lang="en-US" altLang="en-US" sz="2000" b="1" u="sng" dirty="0" smtClean="0"/>
              <a:t>References</a:t>
            </a:r>
            <a:r>
              <a:rPr lang="en-US" altLang="en-US" sz="2000" b="1" dirty="0" smtClean="0"/>
              <a:t>: Primarily but not necessarily exclusively drawn from peer-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reviewed journal articles.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Green BA, Johnson CD. Writing patient reports for peer reviewed journals: Secrets of the trade. </a:t>
            </a:r>
            <a:r>
              <a:rPr lang="en-US" altLang="en-US" sz="1200" u="sng" dirty="0" smtClean="0"/>
              <a:t>Journal of Sports Chiropractic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u="sng" dirty="0" smtClean="0"/>
              <a:t>and Rehabilitation</a:t>
            </a:r>
            <a:r>
              <a:rPr lang="en-US" altLang="en-US" sz="1200" dirty="0" smtClean="0"/>
              <a:t> 2000; 14(3): 51-59.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7414" name="Picture 6" descr="figa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3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8941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10B56-6584-436C-BB84-8A350CE48476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Structured Abstract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</a:t>
            </a:r>
            <a:r>
              <a:rPr lang="en-US" altLang="en-US" sz="2000" b="1" u="sng" dirty="0" smtClean="0"/>
              <a:t>Objective</a:t>
            </a:r>
            <a:r>
              <a:rPr lang="en-US" altLang="en-US" sz="2000" b="1" dirty="0" smtClean="0"/>
              <a:t>: Clear statement of the purpose of the paper.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</a:t>
            </a:r>
            <a:r>
              <a:rPr lang="en-US" altLang="en-US" sz="2000" b="1" u="sng" dirty="0" smtClean="0"/>
              <a:t>Clinical Features</a:t>
            </a:r>
            <a:r>
              <a:rPr lang="en-US" altLang="en-US" sz="2000" b="1" dirty="0" smtClean="0"/>
              <a:t>: Most salient portions of the case, focusing upon </a:t>
            </a:r>
            <a:r>
              <a:rPr lang="en-US" altLang="en-US" sz="2000" b="1" dirty="0" err="1" smtClean="0"/>
              <a:t>pri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r>
              <a:rPr lang="en-US" altLang="en-US" sz="2000" b="1" dirty="0" err="1" smtClean="0"/>
              <a:t>mary</a:t>
            </a:r>
            <a:r>
              <a:rPr lang="en-US" altLang="en-US" sz="2000" b="1" dirty="0" smtClean="0"/>
              <a:t> aspects of patient’s condition and main outcome measures used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to track progress.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3. </a:t>
            </a:r>
            <a:r>
              <a:rPr lang="en-US" altLang="en-US" sz="2000" b="1" u="sng" dirty="0" smtClean="0"/>
              <a:t>Intervention and Outcome</a:t>
            </a:r>
            <a:r>
              <a:rPr lang="en-US" altLang="en-US" sz="2000" b="1" dirty="0" smtClean="0"/>
              <a:t>: Methods used to care for and assess the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patient, summarizing outcomes of care.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4. </a:t>
            </a:r>
            <a:r>
              <a:rPr lang="en-US" altLang="en-US" sz="2000" b="1" u="sng" dirty="0" smtClean="0"/>
              <a:t>Conclusion</a:t>
            </a:r>
            <a:r>
              <a:rPr lang="en-US" altLang="en-US" sz="2000" b="1" dirty="0" smtClean="0"/>
              <a:t>: Summary as to how case contributed to literature, stating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overall deduction learned from study.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5. </a:t>
            </a:r>
            <a:r>
              <a:rPr lang="en-US" altLang="en-US" sz="2000" b="1" u="sng" dirty="0" smtClean="0"/>
              <a:t>Key Words</a:t>
            </a:r>
            <a:r>
              <a:rPr lang="en-US" altLang="en-US" sz="2000" b="1" dirty="0" smtClean="0"/>
              <a:t>: Terms found in the Index </a:t>
            </a:r>
            <a:r>
              <a:rPr lang="en-US" altLang="en-US" sz="2000" b="1" dirty="0" err="1" smtClean="0"/>
              <a:t>Medicus</a:t>
            </a:r>
            <a:r>
              <a:rPr lang="en-US" altLang="en-US" sz="2000" b="1" dirty="0" smtClean="0"/>
              <a:t> database, called medical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subheadings [</a:t>
            </a:r>
            <a:r>
              <a:rPr lang="en-US" altLang="en-US" sz="2000" b="1" dirty="0" err="1" smtClean="0"/>
              <a:t>MeSH</a:t>
            </a:r>
            <a:r>
              <a:rPr lang="en-US" altLang="en-US" sz="2000" b="1" dirty="0" smtClean="0"/>
              <a:t>]. Can be located at PubMed home page at http://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r>
              <a:rPr lang="en-US" altLang="en-US" sz="2000" b="1" dirty="0" smtClean="0">
                <a:hlinkClick r:id="rId2"/>
              </a:rPr>
              <a:t>www.ncbi.gov/entrez/query/fcgi</a:t>
            </a:r>
            <a:r>
              <a:rPr lang="en-US" altLang="en-US" sz="2000" b="1" dirty="0" smtClean="0"/>
              <a:t> or at http://eee.nim.gov/mesh/meshome.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html.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Lawrence D, </a:t>
            </a:r>
            <a:r>
              <a:rPr lang="en-US" altLang="en-US" sz="1200" dirty="0" err="1" smtClean="0"/>
              <a:t>Mootz</a:t>
            </a:r>
            <a:r>
              <a:rPr lang="en-US" altLang="en-US" sz="1200" dirty="0" smtClean="0"/>
              <a:t> RD. Streamlining manuscript submission to scientific journals: Editor’s presentation, Research Agenda Con-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ference</a:t>
            </a:r>
            <a:r>
              <a:rPr lang="en-US" altLang="en-US" sz="1200" dirty="0" smtClean="0"/>
              <a:t> 3. </a:t>
            </a:r>
            <a:r>
              <a:rPr lang="en-US" altLang="en-US" sz="1200" u="sng" dirty="0" smtClean="0"/>
              <a:t>Journal of the </a:t>
            </a:r>
            <a:r>
              <a:rPr lang="en-US" altLang="en-US" sz="1200" u="sng" dirty="0" err="1" smtClean="0"/>
              <a:t>Neuromusculoskeletal</a:t>
            </a:r>
            <a:r>
              <a:rPr lang="en-US" altLang="en-US" sz="1200" u="sng" dirty="0" smtClean="0"/>
              <a:t> System</a:t>
            </a:r>
            <a:r>
              <a:rPr lang="en-US" altLang="en-US" sz="1200" dirty="0" smtClean="0"/>
              <a:t> 1998; 6(4): 161-167.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8438" name="Picture 5" descr="JNM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63" y="5883275"/>
            <a:ext cx="590550" cy="67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4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46828"/>
            <a:ext cx="9905999" cy="1160512"/>
          </a:xfrm>
        </p:spPr>
        <p:txBody>
          <a:bodyPr/>
          <a:lstStyle/>
          <a:p>
            <a:r>
              <a:rPr lang="en-US" altLang="en-US" b="1" dirty="0" smtClean="0"/>
              <a:t>ROAD </a:t>
            </a:r>
            <a:r>
              <a:rPr lang="en-US" altLang="en-US" b="1" dirty="0"/>
              <a:t>MAP: CLEAR SENSE OF ORGANIZATION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859" y="1247395"/>
            <a:ext cx="8936567" cy="547519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</a:t>
            </a:r>
            <a:r>
              <a:rPr lang="en-US" altLang="en-US" sz="2346" b="1" dirty="0"/>
              <a:t>  “You’ve got to be very careful. If you don’t know where you’re going, you might wind up someplace else.”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                                                                        --Yogi Berra                                                  </a:t>
            </a:r>
            <a:endParaRPr lang="en-US" altLang="en-US" sz="1759" b="1" dirty="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6" y="1712842"/>
            <a:ext cx="2411011" cy="30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B10B56-6584-436C-BB84-8A350CE48476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Introduction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</a:t>
            </a:r>
          </a:p>
          <a:p>
            <a:pPr marL="609600" indent="-609600" eaLnBrk="1" hangingPunct="1"/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</a:t>
            </a:r>
            <a:r>
              <a:rPr lang="en-US" altLang="en-US" sz="2400" b="1" dirty="0" smtClean="0"/>
              <a:t>1. This brings into play</a:t>
            </a:r>
            <a:r>
              <a:rPr lang="en-US" altLang="en-US" dirty="0" smtClean="0"/>
              <a:t> </a:t>
            </a:r>
            <a:r>
              <a:rPr lang="en-US" altLang="en-US" sz="2400" b="1" dirty="0" smtClean="0"/>
              <a:t>previous studies that describe the           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problem being addressed in the patient(s).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2. All descriptions should be annotated, with published studies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preferred.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3. The key is to be able to describe the GAP (where previous 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studies fall short or are flawed) and how the current              </a:t>
            </a:r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narrative may help to fill the void. </a:t>
            </a:r>
          </a:p>
          <a:p>
            <a:pPr marL="609600" indent="-609600" eaLnBrk="1" hangingPunct="1"/>
            <a:endParaRPr lang="en-US" altLang="en-US" sz="2400" b="1" dirty="0" smtClean="0"/>
          </a:p>
          <a:p>
            <a:pPr marL="609600" indent="-60960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</a:t>
            </a:r>
            <a:r>
              <a:rPr lang="en-US" altLang="en-US" dirty="0" smtClean="0"/>
              <a:t>                           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843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52709"/>
            <a:ext cx="2113381" cy="15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8D3CD-79B3-40EA-8749-2F36859DDD2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Case Report [Methods]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Relies primarily upon notes taken upon patient’s visit, not needing to in-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err="1" smtClean="0"/>
              <a:t>clude</a:t>
            </a:r>
            <a:r>
              <a:rPr lang="en-US" altLang="en-US" sz="2000" b="1" dirty="0" smtClean="0"/>
              <a:t> information about what is normal and has no bearing upon the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case. It includes: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1. The chief complaint.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2. History of the present illness.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3. The patient’s past history.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4. The physical examination.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5. The laboratory examination.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6. Special tests [e.g. radiology, orthopedic, neurologic].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7. Diagnosis.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8. Therapeutic measures taken.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9. The patient’s clinical course.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10. The final outcome.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Peterson B. The case report. </a:t>
            </a:r>
            <a:r>
              <a:rPr lang="en-US" altLang="en-US" sz="1200" u="sng" dirty="0" smtClean="0"/>
              <a:t>Journal of the American Osteopathic Association</a:t>
            </a:r>
            <a:r>
              <a:rPr lang="en-US" altLang="en-US" sz="1200" dirty="0" smtClean="0"/>
              <a:t> 1975; 75: 352-355.</a:t>
            </a:r>
            <a:r>
              <a:rPr lang="en-US" altLang="en-US" sz="2000" b="1" dirty="0" smtClean="0"/>
              <a:t>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9462" name="Picture 5" descr="cover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4888" y="4478338"/>
            <a:ext cx="898525" cy="96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8D3CD-79B3-40EA-8749-2F36859DDD2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Case Report: Results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 </a:t>
            </a: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</a:t>
            </a:r>
            <a:r>
              <a:rPr lang="en-US" altLang="en-US" sz="124" b="1" dirty="0" smtClean="0"/>
              <a:t>1</a:t>
            </a:r>
            <a:r>
              <a:rPr lang="en-US" altLang="en-US" sz="2400" b="1" dirty="0" smtClean="0"/>
              <a:t>1. This is a chronological narrative starting with what is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observed or described by the patient upon presentation.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2. It continues with a stepwise description of interventions and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their timing, including how they are tolerated by the patient.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3. It includes descriptions of what is experienced in terms of the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initial complaint over time between visits.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4. It concludes with what is experienced by the patient after the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final intervention.  </a:t>
            </a:r>
            <a:endParaRPr lang="en-US" altLang="en-US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 smtClean="0"/>
              <a:t>    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</a:t>
            </a:r>
            <a:endParaRPr lang="en-US" altLang="en-US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 smtClean="0"/>
              <a:t>                       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46612"/>
            <a:ext cx="3265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7F088-198A-49EC-90BF-BD1F70384B22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Discussion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14463"/>
            <a:ext cx="99218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Primary purpose is to </a:t>
            </a:r>
            <a:r>
              <a:rPr lang="en-US" altLang="en-US" sz="2000" b="1" u="sng" dirty="0" smtClean="0"/>
              <a:t>educate the reader</a:t>
            </a:r>
            <a:r>
              <a:rPr lang="en-US" altLang="en-US" sz="2000" b="1" dirty="0" smtClean="0"/>
              <a:t> and includes: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Overview of how the case is typically managed, may include a brief re-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port of the history of the condition.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Differential diagnoses and how they were included or eliminated.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3. Review of the literature to allow reader to make comparisons with what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has already been established [if not in the Introduction].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4. Rationale for the management of the patient discussed.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5. Frank discussion of the strengths and weaknesses of the approach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taken.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6. Suggestions or hypotheses regarding outcome of case and why care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provided may or may not have been beneficial.</a:t>
            </a:r>
            <a:r>
              <a:rPr lang="en-US" altLang="en-US" sz="2000" b="1" baseline="30000" dirty="0" smtClean="0"/>
              <a:t>2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7. Suggestions outlining further research into topics discussed.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r>
              <a:rPr lang="en-US" altLang="en-US" sz="2000" b="1" dirty="0" smtClean="0"/>
              <a:t>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Green BA, Johnson CD. Writing case reports for peer reviewed journals: Secrets of the trade. </a:t>
            </a:r>
            <a:r>
              <a:rPr lang="en-US" altLang="en-US" sz="1200" u="sng" dirty="0" smtClean="0"/>
              <a:t>Journal of Sports Chiropractic and</a:t>
            </a: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</a:t>
            </a:r>
            <a:r>
              <a:rPr lang="en-US" altLang="en-US" sz="1200" u="sng" dirty="0" smtClean="0"/>
              <a:t>Rehabilitation</a:t>
            </a:r>
            <a:r>
              <a:rPr lang="en-US" altLang="en-US" sz="1200" dirty="0" smtClean="0"/>
              <a:t> 2000; 14(3): 51-59.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Squires BP. Case reports: What editors want from authors and peer reviewers. </a:t>
            </a:r>
            <a:r>
              <a:rPr lang="en-US" altLang="en-US" sz="1200" u="sng" dirty="0" smtClean="0"/>
              <a:t>Canadian Medical Association Journal</a:t>
            </a:r>
            <a:r>
              <a:rPr lang="en-US" altLang="en-US" sz="1200" dirty="0" smtClean="0"/>
              <a:t> 1989;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141(5): 379-380.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20486" name="Picture 5" descr="CA5TN3Q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4722813"/>
            <a:ext cx="1323975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0"/>
            <a:ext cx="10747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7F088-198A-49EC-90BF-BD1F70384B22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Conclusions: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14463"/>
            <a:ext cx="99218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r>
              <a:rPr lang="en-US" altLang="en-US" sz="2000" b="1" dirty="0" smtClean="0"/>
              <a:t>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 smtClean="0"/>
              <a:t> </a:t>
            </a:r>
            <a:r>
              <a:rPr lang="en-US" altLang="en-US" sz="2400" b="1" dirty="0" smtClean="0"/>
              <a:t>1. This should be composed of a paragraph summarizing the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condition(s) presented, the intervention, and whatever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outcome relating to the initial complaint was experienced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by the patient.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2. 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It may also include suggestions for follow-up treatment(s) as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well as implications as to what further research into the topic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may be indicated by the results.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dirty="0" smtClean="0"/>
              <a:t>           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0"/>
            <a:ext cx="10747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341812"/>
            <a:ext cx="2220506" cy="23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05E790-D956-4B94-B16C-6D420CB937B1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References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1. Provide supporting information relating to disorder under study, </a:t>
            </a:r>
            <a:r>
              <a:rPr lang="en-US" altLang="en-US" sz="2000" b="1" dirty="0" err="1" smtClean="0"/>
              <a:t>clini</a:t>
            </a:r>
            <a:r>
              <a:rPr lang="en-US" altLang="en-US" sz="2000" b="1" dirty="0" smtClean="0"/>
              <a:t>-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  <a:r>
              <a:rPr lang="en-US" altLang="en-US" sz="2000" b="1" dirty="0" err="1" smtClean="0"/>
              <a:t>cal</a:t>
            </a:r>
            <a:r>
              <a:rPr lang="en-US" altLang="en-US" sz="2000" b="1" dirty="0" smtClean="0"/>
              <a:t> measures taken, and decision to be considered after reading the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report.</a:t>
            </a:r>
            <a:r>
              <a:rPr lang="en-US" altLang="en-US" sz="2000" b="1" baseline="30000" dirty="0" smtClean="0"/>
              <a:t>1 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2. Formatting is done in accordance with the instructions to the author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provided by a particular journal or in the Uniform Requirements for </a:t>
            </a:r>
            <a:r>
              <a:rPr lang="en-US" altLang="en-US" sz="2000" b="1" dirty="0" err="1" smtClean="0"/>
              <a:t>ar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  <a:r>
              <a:rPr lang="en-US" altLang="en-US" sz="2000" b="1" dirty="0" err="1" smtClean="0"/>
              <a:t>ticles</a:t>
            </a:r>
            <a:r>
              <a:rPr lang="en-US" altLang="en-US" sz="2000" b="1" dirty="0" smtClean="0"/>
              <a:t> submitted to biomedical journals.</a:t>
            </a:r>
            <a:r>
              <a:rPr lang="en-US" altLang="en-US" sz="2000" b="1" baseline="30000" dirty="0" smtClean="0"/>
              <a:t>2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3. If search turned up no publications, this should be noted together with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       </a:t>
            </a:r>
            <a:r>
              <a:rPr lang="en-US" altLang="en-US" sz="2000" b="1" dirty="0" smtClean="0"/>
              <a:t>the time period searched.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r>
              <a:rPr lang="en-US" altLang="en-US" sz="2000" b="1" dirty="0" smtClean="0"/>
              <a:t>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Janicek M. </a:t>
            </a:r>
            <a:r>
              <a:rPr lang="en-US" altLang="en-US" sz="1200" u="sng" dirty="0" smtClean="0"/>
              <a:t>Clinical Case Reporting in Evidence-Based Medicine</a:t>
            </a:r>
            <a:r>
              <a:rPr lang="en-US" altLang="en-US" sz="1200" dirty="0" smtClean="0"/>
              <a:t>. Oxford, UNITED KINGDOM: Butterworth-Heinemann, 1999.</a:t>
            </a: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International Committee of Medical Journal Editors. Uniform requirements for manuscripts submitted to biomedical journals. </a:t>
            </a:r>
            <a:r>
              <a:rPr lang="en-US" altLang="en-US" sz="1200" u="sng" dirty="0" smtClean="0"/>
              <a:t>New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u="sng" dirty="0" smtClean="0"/>
              <a:t>England Journal of Medicine</a:t>
            </a:r>
            <a:r>
              <a:rPr lang="en-US" altLang="en-US" sz="1200" dirty="0" smtClean="0"/>
              <a:t> 1991; 324: 424-428.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21510" name="Picture 5" descr="NEJ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1925" y="4691063"/>
            <a:ext cx="730250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14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498975"/>
            <a:ext cx="42862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5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F5945F-AE44-4664-B2FC-272B46A51578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Optional Inclusions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</a:t>
            </a:r>
            <a:r>
              <a:rPr lang="en-US" altLang="en-US" sz="2000" b="1" u="sng" dirty="0" smtClean="0"/>
              <a:t>Acknowledgments</a:t>
            </a:r>
            <a:r>
              <a:rPr lang="en-US" altLang="en-US" sz="2000" b="1" dirty="0" smtClean="0"/>
              <a:t>: Recognition extended to the work of colleagues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who have assisted: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a. Could include proofreader or person providing ideas for paper.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b. Individuals recognized must give their consent with a brief signed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statement.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</a:t>
            </a:r>
            <a:r>
              <a:rPr lang="en-US" altLang="en-US" sz="2000" b="1" u="sng" dirty="0" smtClean="0"/>
              <a:t>Tables</a:t>
            </a:r>
            <a:r>
              <a:rPr lang="en-US" altLang="en-US" sz="2000" b="1" dirty="0" smtClean="0"/>
              <a:t>: Simple and self-contained: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a. If previously published, need written permission from publisher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of original.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b. Formatting should follow specification of journal or Uniform Re-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      </a:t>
            </a:r>
            <a:r>
              <a:rPr lang="en-US" altLang="en-US" sz="2000" b="1" dirty="0" smtClean="0"/>
              <a:t>          quirements.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</a:t>
            </a:r>
            <a:r>
              <a:rPr lang="en-US" altLang="en-US" sz="2000" b="1" u="sng" dirty="0" smtClean="0"/>
              <a:t>Figures</a:t>
            </a:r>
            <a:r>
              <a:rPr lang="en-US" altLang="en-US" sz="2000" b="1" dirty="0" smtClean="0"/>
              <a:t>: Highly attractive, heighten accessibility of outcomes: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  </a:t>
            </a:r>
            <a:r>
              <a:rPr lang="en-US" altLang="en-US" sz="2000" b="1" dirty="0" smtClean="0"/>
              <a:t>         a.  If previously published, need written permission from publisher.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dirty="0" smtClean="0"/>
              <a:t>             </a:t>
            </a:r>
            <a:r>
              <a:rPr lang="en-US" altLang="en-US" sz="2000" b="1" dirty="0" smtClean="0"/>
              <a:t>b. Formatting should follow specification of journal or Uniform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dirty="0" smtClean="0"/>
              <a:t>                 </a:t>
            </a:r>
            <a:r>
              <a:rPr lang="en-US" altLang="en-US" sz="2000" b="1" dirty="0" smtClean="0"/>
              <a:t>Requirements.</a:t>
            </a:r>
            <a:r>
              <a:rPr lang="en-US" altLang="en-US" sz="2000" b="1" baseline="30000" dirty="0" smtClean="0"/>
              <a:t>1</a:t>
            </a:r>
            <a:endParaRPr lang="en-US" altLang="en-US" sz="2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r>
              <a:rPr lang="en-US" altLang="en-US" sz="2000" b="1" dirty="0" smtClean="0"/>
              <a:t>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International Committee of Medical Journal Editors. Uniform requirements for manuscripts submitted to biomedical journals. </a:t>
            </a:r>
            <a:r>
              <a:rPr lang="en-US" altLang="en-US" sz="1200" u="sng" dirty="0" smtClean="0"/>
              <a:t>New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u="sng" dirty="0" smtClean="0"/>
              <a:t>England Journal of Medicine</a:t>
            </a:r>
            <a:r>
              <a:rPr lang="en-US" altLang="en-US" sz="1200" dirty="0" smtClean="0"/>
              <a:t> 1991; 324: 424-428.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22534" name="Picture 5" descr="NEJ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200" y="5362575"/>
            <a:ext cx="561975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05E790-D956-4B94-B16C-6D420CB937B1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               </a:t>
            </a:r>
            <a:r>
              <a:rPr lang="en-US" altLang="en-US" sz="7200" b="1" dirty="0" smtClean="0"/>
              <a:t>WRITINGS </a:t>
            </a:r>
            <a:r>
              <a:rPr lang="en-US" altLang="en-US" sz="4800" b="1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  <a:r>
              <a:rPr lang="en-US" altLang="en-US" sz="2000" b="1" dirty="0" smtClean="0"/>
              <a:t>         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2151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14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26983"/>
            <a:ext cx="5216654" cy="34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92D055-8DDD-4BF3-8668-4AEAA6A8039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3838"/>
            <a:ext cx="9677400" cy="114617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Merits of Publishing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39850"/>
            <a:ext cx="99218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1. Author is performing an invaluable service in alerting others to a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phenomenon regarded as noteworthy.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2. Some have gone on to alter the entire course of medicine.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3. Every larger study, including the “gold standard” randomized cli-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  <a:r>
              <a:rPr lang="en-US" altLang="en-US" sz="2000" b="1" dirty="0" err="1" smtClean="0"/>
              <a:t>nical</a:t>
            </a:r>
            <a:r>
              <a:rPr lang="en-US" altLang="en-US" sz="2000" b="1" dirty="0" smtClean="0"/>
              <a:t> trial, owes its existence to original observations usually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made in case studies.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4. For individual authors, publishing offers the chance to establish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their own </a:t>
            </a:r>
            <a:r>
              <a:rPr lang="en-US" altLang="en-US" sz="2000" b="1" dirty="0" err="1" smtClean="0"/>
              <a:t>credibilities</a:t>
            </a:r>
            <a:r>
              <a:rPr lang="en-US" altLang="en-US" sz="2000" b="1" dirty="0" smtClean="0"/>
              <a:t> and expertise in the field, becoming au-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  <a:r>
              <a:rPr lang="en-US" altLang="en-US" sz="2000" b="1" dirty="0" err="1" smtClean="0"/>
              <a:t>thorties</a:t>
            </a:r>
            <a:r>
              <a:rPr lang="en-US" altLang="en-US" sz="2000" b="1" dirty="0" smtClean="0"/>
              <a:t> in the process.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5605" name="Picture 4" descr="images[64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5332413"/>
            <a:ext cx="15621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14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D512A4-CC48-4C6B-B801-040033F8E6E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</a:t>
            </a:r>
            <a:r>
              <a:rPr lang="en-US" altLang="en-US" sz="4400" dirty="0" smtClean="0"/>
              <a:t>  </a:t>
            </a:r>
            <a:br>
              <a:rPr lang="en-US" altLang="en-US" sz="4400" dirty="0" smtClean="0"/>
            </a:br>
            <a:r>
              <a:rPr lang="en-US" altLang="en-US" sz="4400" dirty="0" smtClean="0"/>
              <a:t>   </a:t>
            </a:r>
            <a:r>
              <a:rPr lang="en-US" altLang="en-US" sz="4000" b="1" dirty="0" smtClean="0"/>
              <a:t>General Submission Requirements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Full author information usually is listed on a title page but not else-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where so that reviews can be blinded.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Each of the primary sections [Abstract, Introduction, Case Report,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Discussion, Conclusions, References, Acknowledgments, Tables,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Figures] should begin on a separate page.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Pages must be numbered consecutively, beginning with the title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page, on bottom or upper right-hand corner.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4. Running titles [shortened versions of the original title] should be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entered on the upper left-hand corner of every page.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5. References should be cited and listed in the style guide of the journal.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6. Illustrations must be camera ready.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0725" name="Picture 5" descr="publishing_si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037013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2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2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AA67E6-42CC-427F-A8E5-E5041EF838C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088"/>
            <a:ext cx="9555163" cy="1341437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  OUTLINE OF PRESENTATION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98612"/>
            <a:ext cx="10058400" cy="5103813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sz="2400" b="1" dirty="0" smtClean="0"/>
              <a:t>1. Historical background and distinctions.</a:t>
            </a:r>
          </a:p>
          <a:p>
            <a:pPr marL="0" indent="0" eaLnBrk="1" hangingPunct="1"/>
            <a:r>
              <a:rPr lang="en-US" altLang="en-US" sz="2400" b="1" dirty="0" smtClean="0"/>
              <a:t>  2. Sources of evidence.</a:t>
            </a:r>
          </a:p>
          <a:p>
            <a:pPr marL="0" indent="0" eaLnBrk="1" hangingPunct="1"/>
            <a:r>
              <a:rPr lang="en-US" altLang="en-US" sz="2400" b="1" dirty="0" smtClean="0"/>
              <a:t>  3. Strength of evidence.</a:t>
            </a:r>
          </a:p>
          <a:p>
            <a:pPr marL="0" indent="0" eaLnBrk="1" hangingPunct="1"/>
            <a:r>
              <a:rPr lang="en-US" altLang="en-US" sz="2400" b="1" dirty="0" smtClean="0"/>
              <a:t>  4. Components.</a:t>
            </a:r>
          </a:p>
          <a:p>
            <a:pPr marL="0" indent="0" eaLnBrk="1" hangingPunct="1"/>
            <a:r>
              <a:rPr lang="en-US" altLang="en-US" sz="2400" b="1" dirty="0" smtClean="0"/>
              <a:t>  5. Writing.</a:t>
            </a:r>
          </a:p>
          <a:p>
            <a:pPr marL="0" indent="0" eaLnBrk="1" hangingPunct="1"/>
            <a:r>
              <a:rPr lang="en-US" altLang="en-US" sz="2400" b="1" dirty="0" smtClean="0"/>
              <a:t>  6. Reception.</a:t>
            </a:r>
          </a:p>
          <a:p>
            <a:pPr marL="0" indent="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7. Hallmarks.</a:t>
            </a:r>
          </a:p>
          <a:p>
            <a:pPr marL="0" indent="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8. Strengthening a case report.</a:t>
            </a:r>
          </a:p>
          <a:p>
            <a:pPr marL="0" indent="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9. Final checklist.</a:t>
            </a:r>
          </a:p>
          <a:p>
            <a:pPr marL="0" indent="0" eaLnBrk="1" hangingPunct="1"/>
            <a:r>
              <a:rPr lang="en-US" altLang="en-US" sz="2400" b="1" dirty="0" smtClean="0"/>
              <a:t>10. Example of outstanding case report.  </a:t>
            </a:r>
          </a:p>
          <a:p>
            <a:pPr marL="0" indent="0" eaLnBrk="1" hangingPunct="1"/>
            <a:r>
              <a:rPr lang="en-US" altLang="en-US" sz="2400" b="1" dirty="0"/>
              <a:t> </a:t>
            </a:r>
            <a:r>
              <a:rPr lang="en-US" altLang="en-US" sz="2400" b="1" dirty="0" smtClean="0"/>
              <a:t>      </a:t>
            </a:r>
            <a:endParaRPr lang="en-US" altLang="en-US" sz="2800" b="1" dirty="0" smtClean="0"/>
          </a:p>
          <a:p>
            <a:pPr marL="0" indent="0" eaLnBrk="1" hangingPunct="1"/>
            <a:r>
              <a:rPr lang="en-US" altLang="en-US" sz="2000" b="1" dirty="0" smtClean="0"/>
              <a:t>          </a:t>
            </a:r>
            <a:r>
              <a:rPr lang="en-US" altLang="en-US" dirty="0" smtClean="0"/>
              <a:t>                                </a:t>
            </a:r>
          </a:p>
        </p:txBody>
      </p:sp>
      <p:pic>
        <p:nvPicPr>
          <p:cNvPr id="4101" name="Picture 4" descr="CAGE3TP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620558"/>
            <a:ext cx="19812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77115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0668D5-EB88-4964-BA3D-5C28BE77E984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General Article 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</a:t>
            </a:r>
            <a:r>
              <a:rPr lang="en-US" altLang="en-US" sz="2000" b="1" u="sng" dirty="0" smtClean="0"/>
              <a:t>Journal Choice</a:t>
            </a:r>
            <a:r>
              <a:rPr lang="en-US" altLang="en-US" sz="2000" b="1" dirty="0" smtClean="0"/>
              <a:t>: Driven by content of journal as well as readership,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plus author’s own estimation of the likelihood of the article’s being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accepted.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</a:t>
            </a:r>
            <a:r>
              <a:rPr lang="en-US" altLang="en-US" sz="2000" b="1" u="sng" dirty="0" smtClean="0"/>
              <a:t>Coauthors</a:t>
            </a:r>
            <a:r>
              <a:rPr lang="en-US" altLang="en-US" sz="2000" b="1" dirty="0" smtClean="0"/>
              <a:t>: Lead authors should choose their coauthors on basis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of reliability as well as compatibility.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</a:t>
            </a:r>
            <a:r>
              <a:rPr lang="en-US" altLang="en-US" sz="2000" b="1" u="sng" dirty="0" smtClean="0"/>
              <a:t>Literature Search</a:t>
            </a:r>
            <a:r>
              <a:rPr lang="en-US" altLang="en-US" sz="2000" b="1" dirty="0" smtClean="0"/>
              <a:t>: Authors not familiar with electronic search engines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should consult a librarian who knows how to set up complex sear-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</a:t>
            </a:r>
            <a:r>
              <a:rPr lang="en-US" altLang="en-US" sz="2000" b="1" dirty="0" err="1" smtClean="0"/>
              <a:t>ches</a:t>
            </a:r>
            <a:r>
              <a:rPr lang="en-US" altLang="en-US" sz="2000" b="1" dirty="0" smtClean="0"/>
              <a:t> on given topics.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4. </a:t>
            </a:r>
            <a:r>
              <a:rPr lang="en-US" altLang="en-US" sz="2000" b="1" u="sng" dirty="0" smtClean="0"/>
              <a:t>Writing Style</a:t>
            </a:r>
            <a:r>
              <a:rPr lang="en-US" altLang="en-US" sz="2000" b="1" dirty="0" smtClean="0"/>
              <a:t>: Overarching directive: communicate in a plain style.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5. </a:t>
            </a:r>
            <a:r>
              <a:rPr lang="en-US" altLang="en-US" sz="2000" b="1" u="sng" dirty="0" smtClean="0"/>
              <a:t>General Submission Requirements</a:t>
            </a:r>
            <a:r>
              <a:rPr lang="en-US" altLang="en-US" sz="2000" b="1" dirty="0" smtClean="0"/>
              <a:t>: Articles must  follow specification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of journal or Uniform Requirements.</a:t>
            </a:r>
            <a:r>
              <a:rPr lang="en-US" altLang="en-US" sz="2000" b="1" baseline="30000" dirty="0" smtClean="0"/>
              <a:t>1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International Committee of Medical Journal Editors. Uniform requirements for manuscripts submitted to biomedical journals. </a:t>
            </a:r>
            <a:r>
              <a:rPr lang="en-US" altLang="en-US" sz="1200" u="sng" dirty="0" smtClean="0"/>
              <a:t>New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r>
              <a:rPr lang="en-US" altLang="en-US" sz="1200" u="sng" dirty="0" smtClean="0"/>
              <a:t>England Journal of Medicine</a:t>
            </a:r>
            <a:r>
              <a:rPr lang="en-US" altLang="en-US" sz="1200" dirty="0" smtClean="0"/>
              <a:t> 1991; 324: 424-428.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6629" name="Picture 4" descr="NEJ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5584825"/>
            <a:ext cx="792162" cy="947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646612"/>
            <a:ext cx="1414622" cy="1294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6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62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ABDC89-63C7-48AD-BD6A-5ABB6DDCC86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3398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Journal Choice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36750"/>
            <a:ext cx="10058400" cy="47656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Some of the current leading peer-reviewed and indexed journals 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chiropractic are the: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Journal of Manipulative and Physiological Therapeutics</a:t>
            </a:r>
            <a:r>
              <a:rPr lang="en-US" altLang="en-US" sz="2000" b="1" dirty="0" smtClean="0"/>
              <a:t>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Chiropractic and Osteopathy</a:t>
            </a:r>
            <a:r>
              <a:rPr lang="en-US" altLang="en-US" sz="2000" b="1" dirty="0" smtClean="0"/>
              <a:t> [Electronic]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Journal of the Canadian Chiropractic Association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Chiropractic Journal of Australia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Spine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  <a:r>
              <a:rPr lang="en-US" altLang="en-US" sz="2000" b="1" u="sng" dirty="0" smtClean="0"/>
              <a:t>Journal of Chiropractic Medicine</a:t>
            </a: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7653" name="Picture 4" descr="JMPT COVER Jan 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7300" y="5287963"/>
            <a:ext cx="1006475" cy="960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5" descr="Chiro and Oste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75" y="5584825"/>
            <a:ext cx="733425" cy="65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6" descr="JCCA 083006"/>
          <p:cNvPicPr>
            <a:picLocks noChangeAspect="1" noChangeArrowheads="1"/>
          </p:cNvPicPr>
          <p:nvPr/>
        </p:nvPicPr>
        <p:blipFill>
          <a:blip r:embed="rId4">
            <a:lum bright="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5213350"/>
            <a:ext cx="9461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Chiro Jrnl of Australia Cover"/>
          <p:cNvPicPr>
            <a:picLocks noChangeAspect="1" noChangeArrowheads="1"/>
          </p:cNvPicPr>
          <p:nvPr/>
        </p:nvPicPr>
        <p:blipFill>
          <a:blip r:embed="rId5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5213350"/>
            <a:ext cx="10048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8" descr="SPINE"/>
          <p:cNvPicPr>
            <a:picLocks noChangeAspect="1" noChangeArrowheads="1"/>
          </p:cNvPicPr>
          <p:nvPr/>
        </p:nvPicPr>
        <p:blipFill>
          <a:blip r:embed="rId6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13350"/>
            <a:ext cx="9588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9" descr="JCM"/>
          <p:cNvPicPr>
            <a:picLocks noChangeAspect="1" noChangeArrowheads="1"/>
          </p:cNvPicPr>
          <p:nvPr/>
        </p:nvPicPr>
        <p:blipFill>
          <a:blip r:embed="rId7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5213350"/>
            <a:ext cx="92233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0"/>
            <a:ext cx="10874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751ED-288D-43AA-8E5D-0EFFCBFCE51A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Literature Search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Some of the current available databases include: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1. MANTIS [Manual Alternative and Natural Therapy Index System]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http://www.healthindex.com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2. </a:t>
            </a:r>
            <a:r>
              <a:rPr lang="en-US" altLang="en-US" sz="2000" b="1" dirty="0" err="1" smtClean="0"/>
              <a:t>CINAHL</a:t>
            </a:r>
            <a:r>
              <a:rPr lang="en-US" altLang="en-US" sz="2000" b="1" dirty="0" smtClean="0"/>
              <a:t> [Cumulative Index to Nursing and Allied Health Literature]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http://www.cinahl.com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3. PUBMED/MEDLINE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http:/PubMed.gov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4. </a:t>
            </a:r>
            <a:r>
              <a:rPr lang="en-US" altLang="en-US" sz="2000" b="1" dirty="0" err="1" smtClean="0"/>
              <a:t>AMED</a:t>
            </a:r>
            <a:r>
              <a:rPr lang="en-US" altLang="en-US" sz="2000" b="1" dirty="0" smtClean="0"/>
              <a:t> [Allied and Contemporary Medicine]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www.bl.uk/collections/health/amed.html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5. </a:t>
            </a:r>
            <a:r>
              <a:rPr lang="en-US" altLang="en-US" sz="2000" b="1" dirty="0" err="1" smtClean="0"/>
              <a:t>ICL</a:t>
            </a:r>
            <a:r>
              <a:rPr lang="en-US" altLang="en-US" sz="2000" b="1" dirty="0" smtClean="0"/>
              <a:t>: Index to Chiropractic Literature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http://www.chiroindex.org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6. The Cochrane Library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URL: http://www.thecochranelibrary.org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28677" name="Picture 4" descr="images[63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4494213"/>
            <a:ext cx="1838325" cy="1314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9126"/>
            <a:ext cx="9051925" cy="1341437"/>
          </a:xfrm>
        </p:spPr>
        <p:txBody>
          <a:bodyPr/>
          <a:lstStyle/>
          <a:p>
            <a:r>
              <a:rPr lang="en-US" altLang="en-US" dirty="0" smtClean="0"/>
              <a:t> </a:t>
            </a:r>
            <a:r>
              <a:rPr lang="en-US" altLang="en-US" sz="3518" b="1" dirty="0"/>
              <a:t>A WORD ABOUT FIRST DRAFTS….</a:t>
            </a:r>
            <a:r>
              <a:rPr lang="en-US" altLang="en-US" b="1" dirty="0" smtClean="0"/>
              <a:t>              </a:t>
            </a:r>
            <a:r>
              <a:rPr lang="en-US" altLang="en-US" dirty="0" smtClean="0"/>
              <a:t>                      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736" dirty="0"/>
              <a:t>                                         </a:t>
            </a:r>
          </a:p>
        </p:txBody>
      </p:sp>
      <p:pic>
        <p:nvPicPr>
          <p:cNvPr id="19460" name="Picture 4" descr="Declaration of Independ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55812"/>
            <a:ext cx="8711516" cy="342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79" y="-4837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 </a:t>
            </a:r>
            <a:r>
              <a:rPr lang="en-US" altLang="en-US" sz="4691" b="1" dirty="0"/>
              <a:t>“YOU BURIED THE </a:t>
            </a:r>
            <a:r>
              <a:rPr lang="en-US" altLang="en-US" sz="4691" b="1" dirty="0" smtClean="0"/>
              <a:t>LEAD*!”</a:t>
            </a:r>
            <a:endParaRPr lang="en-US" altLang="en-US" sz="4691" b="1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917" y="916929"/>
            <a:ext cx="8936568" cy="52129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 smtClean="0"/>
              <a:t>*Actually, in publishing, the correct word is “</a:t>
            </a:r>
            <a:r>
              <a:rPr lang="en-US" altLang="en-US" sz="1759" b="1" dirty="0" err="1" smtClean="0"/>
              <a:t>lede</a:t>
            </a:r>
            <a:r>
              <a:rPr lang="en-US" altLang="en-US" sz="1759" b="1" dirty="0" smtClean="0"/>
              <a:t>.”</a:t>
            </a:r>
            <a:endParaRPr lang="en-US" altLang="en-US" sz="1759" b="1" dirty="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54" y="1522413"/>
            <a:ext cx="6199743" cy="42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   </a:t>
            </a:r>
            <a:r>
              <a:rPr lang="en-US" altLang="en-US" sz="4691" b="1" dirty="0"/>
              <a:t>AVOID AT ALL COSTS…..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859" y="1227227"/>
            <a:ext cx="8936567" cy="547519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REJECTION: The necessary tools of rhetoric are lacking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in your manuscript, proposal, course, or other offering: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1. Arcane language.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2. Lack of focus.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3. No clear demarcation between background (what 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    known) and what you offer as: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    a. A knowledge gap.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    b. A paradox.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 dirty="0"/>
              <a:t>         c. Outright falsehood.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22" y="4170398"/>
            <a:ext cx="2350503" cy="21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031" y="248238"/>
            <a:ext cx="9566769" cy="1160512"/>
          </a:xfrm>
        </p:spPr>
        <p:txBody>
          <a:bodyPr/>
          <a:lstStyle/>
          <a:p>
            <a:r>
              <a:rPr lang="en-US" altLang="en-US" dirty="0" smtClean="0"/>
              <a:t>   </a:t>
            </a:r>
            <a:r>
              <a:rPr lang="en-US" altLang="en-US" sz="3600" b="1" dirty="0" smtClean="0"/>
              <a:t>SPECIFIC AIMS: EFFECTIVE OPENINGS</a:t>
            </a:r>
            <a:r>
              <a:rPr lang="en-US" altLang="en-US" sz="3600" b="1" dirty="0"/>
              <a:t>   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031" y="1051908"/>
            <a:ext cx="9383395" cy="565051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INTRODUCTORY PARAGRAPH:</a:t>
            </a:r>
          </a:p>
          <a:p>
            <a:r>
              <a:rPr lang="en-US" altLang="en-US" sz="1955" b="1" dirty="0"/>
              <a:t>      </a:t>
            </a:r>
            <a:r>
              <a:rPr lang="en-US" altLang="en-US" sz="1955" b="1" dirty="0" smtClean="0"/>
              <a:t>Recommended structure:</a:t>
            </a:r>
            <a:endParaRPr lang="en-US" altLang="en-US" sz="1955" b="1" dirty="0"/>
          </a:p>
          <a:p>
            <a:r>
              <a:rPr lang="en-US" altLang="en-US" sz="1955" b="1" dirty="0"/>
              <a:t>      </a:t>
            </a:r>
            <a:r>
              <a:rPr lang="en-US" altLang="en-US" sz="1955" b="1" dirty="0" smtClean="0"/>
              <a:t>A. </a:t>
            </a:r>
            <a:r>
              <a:rPr lang="en-US" altLang="en-US" sz="1955" b="1" dirty="0"/>
              <a:t>What is </a:t>
            </a:r>
            <a:r>
              <a:rPr lang="en-US" altLang="en-US" sz="1955" b="1" i="1" dirty="0"/>
              <a:t>Un</a:t>
            </a:r>
            <a:r>
              <a:rPr lang="en-US" altLang="en-US" sz="1955" b="1" dirty="0"/>
              <a:t>known:</a:t>
            </a:r>
          </a:p>
          <a:p>
            <a:r>
              <a:rPr lang="en-US" altLang="en-US" sz="1955" b="1" dirty="0"/>
              <a:t>          1] Gaps in the knowledge base.</a:t>
            </a:r>
          </a:p>
          <a:p>
            <a:r>
              <a:rPr lang="en-US" altLang="en-US" sz="1955" b="1" dirty="0"/>
              <a:t>          2] Show how your research will address and fill this gap.</a:t>
            </a:r>
          </a:p>
          <a:p>
            <a:r>
              <a:rPr lang="en-US" altLang="en-US" sz="1955" b="1" dirty="0"/>
              <a:t>      B</a:t>
            </a:r>
            <a:r>
              <a:rPr lang="en-US" altLang="en-US" sz="1955" b="1" dirty="0" smtClean="0"/>
              <a:t>. </a:t>
            </a:r>
            <a:r>
              <a:rPr lang="en-US" altLang="en-US" sz="1955" b="1" dirty="0"/>
              <a:t>The Critical Need:</a:t>
            </a:r>
          </a:p>
          <a:p>
            <a:r>
              <a:rPr lang="en-US" altLang="en-US" sz="1955" b="1" dirty="0"/>
              <a:t>          1] The reason your submission should be noticed (and funded, </a:t>
            </a:r>
          </a:p>
          <a:p>
            <a:r>
              <a:rPr lang="en-US" altLang="en-US" sz="1955" b="1" dirty="0"/>
              <a:t>               where applicable).</a:t>
            </a:r>
          </a:p>
          <a:p>
            <a:r>
              <a:rPr lang="en-US" altLang="en-US" sz="1955" b="1" dirty="0"/>
              <a:t>          2] Emphasize the significance of the problem you are trying to</a:t>
            </a:r>
          </a:p>
          <a:p>
            <a:r>
              <a:rPr lang="en-US" altLang="en-US" sz="1955" b="1" dirty="0"/>
              <a:t>              address.</a:t>
            </a:r>
          </a:p>
          <a:p>
            <a:r>
              <a:rPr lang="en-US" altLang="en-US" sz="1955" b="1" dirty="0"/>
              <a:t>          3] Show how this submission represents the next logical step to</a:t>
            </a:r>
          </a:p>
          <a:p>
            <a:r>
              <a:rPr lang="en-US" altLang="en-US" sz="1955" b="1" dirty="0"/>
              <a:t>              advance the field.  </a:t>
            </a:r>
          </a:p>
          <a:p>
            <a:r>
              <a:rPr lang="en-US" altLang="en-US" sz="1955" b="1" dirty="0"/>
              <a:t> </a:t>
            </a:r>
          </a:p>
          <a:p>
            <a:r>
              <a:rPr lang="en-US" altLang="en-US" sz="1564" dirty="0"/>
              <a:t>            </a:t>
            </a:r>
          </a:p>
          <a:p>
            <a:endParaRPr lang="en-US" altLang="en-US" sz="1564" dirty="0"/>
          </a:p>
          <a:p>
            <a:endParaRPr lang="en-US" altLang="en-US" sz="1564" dirty="0"/>
          </a:p>
          <a:p>
            <a:endParaRPr lang="en-US" altLang="en-US" sz="1564" dirty="0"/>
          </a:p>
          <a:p>
            <a:r>
              <a:rPr lang="en-US" altLang="en-US" sz="1564" dirty="0"/>
              <a:t>   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173" dirty="0"/>
              <a:t>         _________________________________________________________________________________________________________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173" dirty="0"/>
              <a:t>        </a:t>
            </a:r>
            <a:r>
              <a:rPr lang="en-US" altLang="en-US" sz="1173" baseline="30000" dirty="0"/>
              <a:t>1 </a:t>
            </a:r>
            <a:r>
              <a:rPr lang="en-US" altLang="en-US" sz="1173" dirty="0"/>
              <a:t>Michelle S. NIH Grant Applications: The Anatomy of a Specific Aims Page. </a:t>
            </a:r>
            <a:r>
              <a:rPr lang="en-US" altLang="en-US" sz="1173" u="sng" dirty="0" err="1"/>
              <a:t>BioScience</a:t>
            </a:r>
            <a:r>
              <a:rPr lang="en-US" altLang="en-US" sz="1173" u="sng" dirty="0"/>
              <a:t> Writers</a:t>
            </a:r>
            <a:r>
              <a:rPr lang="en-US" altLang="en-US" sz="1173" dirty="0"/>
              <a:t> April 9, 2005.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173" dirty="0"/>
              <a:t>         </a:t>
            </a:r>
            <a:r>
              <a:rPr lang="en-US" altLang="en-US" sz="1173" dirty="0">
                <a:hlinkClick r:id="rId2"/>
              </a:rPr>
              <a:t>http://www.biosciencewriters.com/NIH-Grant-Applications-The-Anatomy-of-a-Specific-Aims-Page.aspx</a:t>
            </a:r>
            <a:r>
              <a:rPr lang="en-US" altLang="en-US" sz="1173" dirty="0"/>
              <a:t> Accessed 05/18/2018.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2499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29" y="5287468"/>
            <a:ext cx="2383084" cy="13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7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7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7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7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28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728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728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728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        </a:t>
            </a:r>
            <a:r>
              <a:rPr lang="en-US" altLang="en-US" sz="4691" b="1" dirty="0"/>
              <a:t>EFFECTIVE OPENINGS   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859" y="1227227"/>
            <a:ext cx="8936567" cy="547519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</a:t>
            </a:r>
            <a:r>
              <a:rPr lang="en-US" altLang="en-US" sz="2736" b="1" dirty="0"/>
              <a:t> EXAMPLES: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1. </a:t>
            </a:r>
            <a:r>
              <a:rPr lang="en-US" altLang="en-US" sz="2736" b="1" u="sng" dirty="0"/>
              <a:t>Null</a:t>
            </a:r>
            <a:r>
              <a:rPr lang="en-US" altLang="en-US" sz="2736" b="1" dirty="0"/>
              <a:t>: “There are numerous studies that </a:t>
            </a:r>
            <a:r>
              <a:rPr lang="en-US" altLang="en-US" sz="2736" b="1" dirty="0" err="1"/>
              <a:t>sug</a:t>
            </a:r>
            <a:r>
              <a:rPr lang="en-US" altLang="en-US" sz="2736" b="1" dirty="0"/>
              <a:t>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gest that there are a variety of compounds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that may compromise the structure of the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vertebral arteries, including homocysteine.”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2. </a:t>
            </a:r>
            <a:r>
              <a:rPr lang="en-US" altLang="en-US" sz="2736" b="1" u="sng" dirty="0"/>
              <a:t>Positive</a:t>
            </a:r>
            <a:r>
              <a:rPr lang="en-US" altLang="en-US" sz="2736" b="1" dirty="0"/>
              <a:t>: Homocysteine has been shown in 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number of studies to weaken the structure of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vertebral arteries.</a:t>
            </a: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5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86" y="5064054"/>
            <a:ext cx="1790416" cy="16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659" y="760412"/>
            <a:ext cx="8733321" cy="1017776"/>
          </a:xfrm>
        </p:spPr>
        <p:txBody>
          <a:bodyPr/>
          <a:lstStyle/>
          <a:p>
            <a:r>
              <a:rPr lang="en-US" altLang="en-US" sz="6450" dirty="0"/>
              <a:t>      </a:t>
            </a:r>
            <a:r>
              <a:rPr lang="en-US" altLang="en-US" sz="6450" b="1" dirty="0"/>
              <a:t>EDITING TIPS  </a:t>
            </a:r>
            <a:r>
              <a:rPr lang="en-US" altLang="en-US" sz="5277" dirty="0"/>
              <a:t/>
            </a:r>
            <a:br>
              <a:rPr lang="en-US" altLang="en-US" sz="5277" dirty="0"/>
            </a:br>
            <a:r>
              <a:rPr lang="en-US" altLang="en-US" sz="5277" dirty="0"/>
              <a:t> </a:t>
            </a:r>
            <a:endParaRPr lang="en-US" altLang="en-US" sz="5277" baseline="30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7984" y="1638370"/>
            <a:ext cx="8801587" cy="52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 indent="-801688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64" dirty="0"/>
              <a:t> </a:t>
            </a:r>
            <a:r>
              <a:rPr lang="en-US" altLang="en-US" sz="2346" dirty="0"/>
              <a:t>  </a:t>
            </a:r>
            <a:r>
              <a:rPr lang="en-US" altLang="en-US" sz="2346" b="1" u="sng" dirty="0"/>
              <a:t>COMMON ERRORS</a:t>
            </a:r>
            <a:r>
              <a:rPr lang="en-US" altLang="en-US" sz="2346" b="1" dirty="0"/>
              <a:t>:</a:t>
            </a:r>
          </a:p>
          <a:p>
            <a:pPr>
              <a:defRPr/>
            </a:pPr>
            <a:r>
              <a:rPr lang="en-US" altLang="en-US" sz="2346" b="1" dirty="0"/>
              <a:t>   </a:t>
            </a:r>
            <a:r>
              <a:rPr lang="en-US" altLang="en-US" sz="1955" b="1" dirty="0"/>
              <a:t>1. Sentence fragments.</a:t>
            </a:r>
          </a:p>
          <a:p>
            <a:pPr>
              <a:defRPr/>
            </a:pPr>
            <a:r>
              <a:rPr lang="en-US" altLang="en-US" sz="1955" b="1" dirty="0"/>
              <a:t>    2. Sentence sprawl.</a:t>
            </a:r>
          </a:p>
          <a:p>
            <a:pPr>
              <a:defRPr/>
            </a:pPr>
            <a:r>
              <a:rPr lang="en-US" altLang="en-US" sz="1955" b="1" dirty="0"/>
              <a:t>    3. Misplaced and dangling </a:t>
            </a:r>
            <a:r>
              <a:rPr lang="en-US" altLang="en-US" sz="1955" b="1" dirty="0" smtClean="0"/>
              <a:t>modifiers</a:t>
            </a:r>
            <a:r>
              <a:rPr lang="en-US" altLang="en-US" sz="1955" b="1" dirty="0"/>
              <a:t>.</a:t>
            </a:r>
          </a:p>
          <a:p>
            <a:pPr>
              <a:defRPr/>
            </a:pPr>
            <a:r>
              <a:rPr lang="en-US" altLang="en-US" sz="1955" b="1" dirty="0"/>
              <a:t>    4. Faulty parallelism.</a:t>
            </a:r>
          </a:p>
          <a:p>
            <a:pPr>
              <a:defRPr/>
            </a:pPr>
            <a:r>
              <a:rPr lang="en-US" altLang="en-US" sz="1955" b="1" dirty="0"/>
              <a:t>    5. Unclear pronoun reference.</a:t>
            </a:r>
          </a:p>
          <a:p>
            <a:pPr>
              <a:defRPr/>
            </a:pPr>
            <a:r>
              <a:rPr lang="en-US" altLang="en-US" sz="1955" b="1" dirty="0"/>
              <a:t>    6. Incorrect pronoun case.</a:t>
            </a:r>
          </a:p>
          <a:p>
            <a:pPr>
              <a:defRPr/>
            </a:pPr>
            <a:r>
              <a:rPr lang="en-US" altLang="en-US" sz="1955" b="1" dirty="0"/>
              <a:t>    7. Omitted commas.</a:t>
            </a:r>
          </a:p>
          <a:p>
            <a:pPr>
              <a:defRPr/>
            </a:pPr>
            <a:r>
              <a:rPr lang="en-US" altLang="en-US" sz="1955" b="1" dirty="0"/>
              <a:t>    8. Superfluous commas.</a:t>
            </a:r>
          </a:p>
          <a:p>
            <a:pPr>
              <a:defRPr/>
            </a:pPr>
            <a:r>
              <a:rPr lang="en-US" altLang="en-US" sz="1955" b="1" dirty="0"/>
              <a:t>    9. Comma splices.</a:t>
            </a:r>
          </a:p>
          <a:p>
            <a:pPr>
              <a:defRPr/>
            </a:pPr>
            <a:r>
              <a:rPr lang="en-US" altLang="en-US" sz="1955" b="1" dirty="0"/>
              <a:t>  10. Apostrophe errors.</a:t>
            </a:r>
          </a:p>
          <a:p>
            <a:pPr>
              <a:defRPr/>
            </a:pPr>
            <a:r>
              <a:rPr lang="en-US" altLang="en-US" sz="1955" b="1" dirty="0"/>
              <a:t>  11. Words easily confused.</a:t>
            </a:r>
          </a:p>
          <a:p>
            <a:pPr>
              <a:defRPr/>
            </a:pPr>
            <a:r>
              <a:rPr lang="en-US" altLang="en-US" sz="1955" b="1" dirty="0"/>
              <a:t>  12. Misspellings.</a:t>
            </a:r>
            <a:endParaRPr lang="en-US" altLang="en-US" sz="2346" b="1" dirty="0"/>
          </a:p>
          <a:p>
            <a:pPr>
              <a:defRPr/>
            </a:pPr>
            <a:endParaRPr lang="en-US" altLang="en-US" sz="2346" dirty="0"/>
          </a:p>
          <a:p>
            <a:pPr>
              <a:defRPr/>
            </a:pPr>
            <a:r>
              <a:rPr lang="en-US" altLang="en-US" sz="1564" dirty="0"/>
              <a:t>____________________________________________________________________________</a:t>
            </a:r>
          </a:p>
          <a:p>
            <a:pPr>
              <a:defRPr/>
            </a:pPr>
            <a:r>
              <a:rPr lang="en-US" altLang="en-US" sz="2843" dirty="0"/>
              <a:t>			</a:t>
            </a:r>
          </a:p>
        </p:txBody>
      </p:sp>
      <p:pic>
        <p:nvPicPr>
          <p:cNvPr id="7066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5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6" y="4247972"/>
            <a:ext cx="2792677" cy="15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163" y="769537"/>
            <a:ext cx="8733321" cy="1017776"/>
          </a:xfrm>
        </p:spPr>
        <p:txBody>
          <a:bodyPr/>
          <a:lstStyle/>
          <a:p>
            <a:r>
              <a:rPr lang="en-US" altLang="en-US" sz="6450" dirty="0"/>
              <a:t>      </a:t>
            </a:r>
            <a:r>
              <a:rPr lang="en-US" altLang="en-US" sz="6450" b="1" dirty="0"/>
              <a:t>EDITING TIPS  </a:t>
            </a:r>
            <a:r>
              <a:rPr lang="en-US" altLang="en-US" sz="5277" dirty="0"/>
              <a:t/>
            </a:r>
            <a:br>
              <a:rPr lang="en-US" altLang="en-US" sz="5277" dirty="0"/>
            </a:br>
            <a:r>
              <a:rPr lang="en-US" altLang="en-US" sz="5277" dirty="0"/>
              <a:t> </a:t>
            </a:r>
            <a:endParaRPr lang="en-US" altLang="en-US" sz="5277" baseline="30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7984" y="1638370"/>
            <a:ext cx="8919500" cy="55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8888" indent="-801688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0388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defTabSz="4556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64" dirty="0"/>
              <a:t> </a:t>
            </a:r>
            <a:r>
              <a:rPr lang="en-US" altLang="en-US" sz="2346" dirty="0"/>
              <a:t> </a:t>
            </a:r>
            <a:r>
              <a:rPr lang="en-US" altLang="en-US" sz="2000" b="1" dirty="0" smtClean="0"/>
              <a:t>1</a:t>
            </a:r>
            <a:r>
              <a:rPr lang="en-US" altLang="en-US" sz="1955" b="1" dirty="0" smtClean="0"/>
              <a:t>. </a:t>
            </a:r>
            <a:r>
              <a:rPr lang="en-US" altLang="en-US" sz="1955" b="1" dirty="0"/>
              <a:t>Dangling modifiers:</a:t>
            </a:r>
          </a:p>
          <a:p>
            <a:pPr>
              <a:defRPr/>
            </a:pPr>
            <a:r>
              <a:rPr lang="en-US" altLang="en-US" sz="1955" b="1" dirty="0"/>
              <a:t>      NO: When writing, an original task was proposed.</a:t>
            </a:r>
          </a:p>
          <a:p>
            <a:pPr>
              <a:defRPr/>
            </a:pPr>
            <a:r>
              <a:rPr lang="en-US" altLang="en-US" sz="1955" b="1" dirty="0"/>
              <a:t>      YES: When writing, a student proposed an original task.</a:t>
            </a:r>
          </a:p>
          <a:p>
            <a:pPr>
              <a:defRPr/>
            </a:pPr>
            <a:r>
              <a:rPr lang="en-US" altLang="en-US" sz="1955" b="1" dirty="0"/>
              <a:t>  </a:t>
            </a:r>
            <a:r>
              <a:rPr lang="en-US" altLang="en-US" sz="1955" b="1" dirty="0" smtClean="0"/>
              <a:t>2. </a:t>
            </a:r>
            <a:r>
              <a:rPr lang="en-US" altLang="en-US" sz="1955" b="1" dirty="0"/>
              <a:t>Faulty parallelism:</a:t>
            </a:r>
          </a:p>
          <a:p>
            <a:pPr>
              <a:defRPr/>
            </a:pPr>
            <a:r>
              <a:rPr lang="en-US" altLang="en-US" sz="1955" b="1" dirty="0"/>
              <a:t>      NO: His goals include winning the game and an educational system.</a:t>
            </a:r>
          </a:p>
          <a:p>
            <a:pPr>
              <a:defRPr/>
            </a:pPr>
            <a:r>
              <a:rPr lang="en-US" altLang="en-US" sz="1955" b="1" dirty="0"/>
              <a:t>      YES: His goals include winning the game and proposing an </a:t>
            </a:r>
            <a:r>
              <a:rPr lang="en-US" altLang="en-US" sz="1955" b="1" dirty="0" err="1"/>
              <a:t>edu</a:t>
            </a:r>
            <a:r>
              <a:rPr lang="en-US" altLang="en-US" sz="1955" b="1" dirty="0"/>
              <a:t>-</a:t>
            </a:r>
          </a:p>
          <a:p>
            <a:pPr>
              <a:defRPr/>
            </a:pPr>
            <a:r>
              <a:rPr lang="en-US" altLang="en-US" sz="1955" b="1" dirty="0"/>
              <a:t>        </a:t>
            </a:r>
            <a:r>
              <a:rPr lang="en-US" altLang="en-US" sz="1955" b="1" dirty="0" err="1"/>
              <a:t>cational</a:t>
            </a:r>
            <a:r>
              <a:rPr lang="en-US" altLang="en-US" sz="1955" b="1" dirty="0"/>
              <a:t> system.</a:t>
            </a:r>
          </a:p>
          <a:p>
            <a:pPr>
              <a:defRPr/>
            </a:pPr>
            <a:r>
              <a:rPr lang="en-US" altLang="en-US" sz="1955" b="1" dirty="0"/>
              <a:t>  </a:t>
            </a:r>
            <a:r>
              <a:rPr lang="en-US" altLang="en-US" sz="1955" b="1" dirty="0" smtClean="0"/>
              <a:t>3. </a:t>
            </a:r>
            <a:r>
              <a:rPr lang="en-US" altLang="en-US" sz="1955" b="1" dirty="0"/>
              <a:t>Unclear pronoun reference:</a:t>
            </a:r>
          </a:p>
          <a:p>
            <a:pPr>
              <a:defRPr/>
            </a:pPr>
            <a:r>
              <a:rPr lang="en-US" altLang="en-US" sz="1955" b="1" dirty="0"/>
              <a:t>       NO: He was a brilliant scholar. This is how he explained the novel.</a:t>
            </a:r>
          </a:p>
          <a:p>
            <a:pPr>
              <a:defRPr/>
            </a:pPr>
            <a:r>
              <a:rPr lang="en-US" altLang="en-US" sz="1955" b="1" dirty="0"/>
              <a:t>       YES: He was a brilliant scholar who was able to explain the novel.</a:t>
            </a:r>
          </a:p>
          <a:p>
            <a:pPr>
              <a:defRPr/>
            </a:pPr>
            <a:r>
              <a:rPr lang="en-US" altLang="en-US" sz="1955" b="1" dirty="0"/>
              <a:t>  </a:t>
            </a:r>
            <a:r>
              <a:rPr lang="en-US" altLang="en-US" sz="1955" b="1" dirty="0" smtClean="0"/>
              <a:t>4. </a:t>
            </a:r>
            <a:r>
              <a:rPr lang="en-US" altLang="en-US" sz="1955" b="1" dirty="0"/>
              <a:t>Incorrect pronoun case:</a:t>
            </a:r>
          </a:p>
          <a:p>
            <a:pPr>
              <a:defRPr/>
            </a:pPr>
            <a:r>
              <a:rPr lang="en-US" altLang="en-US" sz="1955" b="1" dirty="0"/>
              <a:t>       NO: John’s campaign led to a conflict between he and the Pope.</a:t>
            </a:r>
          </a:p>
          <a:p>
            <a:pPr>
              <a:defRPr/>
            </a:pPr>
            <a:r>
              <a:rPr lang="en-US" altLang="en-US" sz="1955" b="1" dirty="0"/>
              <a:t>       YES: John’s campaign led to a conflict between him and the Pope.</a:t>
            </a:r>
            <a:endParaRPr lang="en-US" altLang="en-US" sz="2346" b="1" dirty="0"/>
          </a:p>
          <a:p>
            <a:pPr>
              <a:defRPr/>
            </a:pPr>
            <a:endParaRPr lang="en-US" altLang="en-US" sz="2346" dirty="0"/>
          </a:p>
          <a:p>
            <a:pPr>
              <a:defRPr/>
            </a:pPr>
            <a:endParaRPr lang="en-US" altLang="en-US" sz="2346" dirty="0"/>
          </a:p>
          <a:p>
            <a:pPr>
              <a:defRPr/>
            </a:pPr>
            <a:r>
              <a:rPr lang="en-US" altLang="en-US" sz="1564" dirty="0"/>
              <a:t>____________________________________________________________________________</a:t>
            </a:r>
          </a:p>
          <a:p>
            <a:pPr>
              <a:defRPr/>
            </a:pPr>
            <a:r>
              <a:rPr lang="en-US" altLang="en-US" sz="2843" dirty="0"/>
              <a:t>			</a:t>
            </a:r>
          </a:p>
        </p:txBody>
      </p:sp>
      <p:pic>
        <p:nvPicPr>
          <p:cNvPr id="7168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65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15" y="5659826"/>
            <a:ext cx="1211712" cy="8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AA67E6-42CC-427F-A8E5-E5041EF838C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98612"/>
            <a:ext cx="10058400" cy="5103813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 </a:t>
            </a:r>
            <a:r>
              <a:rPr lang="en-US" altLang="en-US" sz="2000" b="1" dirty="0" smtClean="0"/>
              <a:t>          </a:t>
            </a:r>
            <a:r>
              <a:rPr lang="en-US" altLang="en-US" dirty="0" smtClean="0"/>
              <a:t>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85775"/>
            <a:ext cx="9326563" cy="1341437"/>
          </a:xfrm>
        </p:spPr>
        <p:txBody>
          <a:bodyPr/>
          <a:lstStyle/>
          <a:p>
            <a:r>
              <a:rPr lang="en-US" sz="4800" b="1" dirty="0" smtClean="0"/>
              <a:t> HISTORICAL BACKGROUND</a:t>
            </a:r>
            <a:endParaRPr lang="en-US" sz="4800" b="1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77115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24063"/>
            <a:ext cx="6096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96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5D5102-216A-4B27-B7D5-5D3C624EE6F6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 </a:t>
            </a:r>
            <a:r>
              <a:rPr lang="en-US" altLang="en-US" sz="4800" b="1" dirty="0" smtClean="0"/>
              <a:t>WRITING A CASE REPORT:</a:t>
            </a:r>
            <a:r>
              <a:rPr lang="en-US" altLang="en-US" sz="4400" dirty="0" smtClean="0"/>
              <a:t>  </a:t>
            </a:r>
            <a:br>
              <a:rPr lang="en-US" altLang="en-US" sz="4400" dirty="0" smtClean="0"/>
            </a:br>
            <a:r>
              <a:rPr lang="en-US" altLang="en-US" sz="4400" dirty="0" smtClean="0"/>
              <a:t>   </a:t>
            </a:r>
            <a:r>
              <a:rPr lang="en-US" altLang="en-US" b="1" dirty="0" smtClean="0"/>
              <a:t>Example: Description of Chiropractic Technique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2413"/>
            <a:ext cx="13731875" cy="5949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Full range of descriptors should be provided. Consider: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1. Position of the subject.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2. Position of the doctor.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3. Specific contact point.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4. Line of thrust.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5. Approximate amplitude.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6. Frequency of application.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7. How frequently patient was seen.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8. How often adjustments were given.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9. How long patient was monitored.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10. Any additional procedures.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WITH FEW EXCEPTIONS, MOST OF THESE ARE NOT REPORTED 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TODAY’S LITERATURE.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175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7812"/>
            <a:ext cx="3649948" cy="2428875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14226F-FBAC-4E32-BD17-F92DB6C9306D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</a:t>
            </a:r>
            <a:r>
              <a:rPr lang="en-US" altLang="en-US" sz="4400" dirty="0" smtClean="0"/>
              <a:t>  </a:t>
            </a:r>
            <a:br>
              <a:rPr lang="en-US" altLang="en-US" sz="4400" dirty="0" smtClean="0"/>
            </a:br>
            <a:r>
              <a:rPr lang="en-US" altLang="en-US" sz="4400" dirty="0" smtClean="0"/>
              <a:t>   </a:t>
            </a:r>
            <a:r>
              <a:rPr lang="en-US" altLang="en-US" sz="4800" b="1" dirty="0" smtClean="0"/>
              <a:t>Statistical Analysis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Contrary to intuition, possible in a case design provided that there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is a sufficient number of matched data points [such as in a time se-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</a:t>
            </a:r>
            <a:r>
              <a:rPr lang="en-US" altLang="en-US" sz="2000" b="1" dirty="0" err="1" smtClean="0"/>
              <a:t>ries</a:t>
            </a:r>
            <a:r>
              <a:rPr lang="en-US" altLang="en-US" sz="2000" b="1" dirty="0" smtClean="0"/>
              <a:t>.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Diurnal variations in patients may confound the results: For certain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physiological functions, may have to be accounted for by taking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measurements at the same time each day.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If time becomes a variable, alternative approach would be to search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for patterns over varying time periods.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LeBlanc A. Quantitative analysis of cardiac arrhythmias. </a:t>
            </a:r>
            <a:r>
              <a:rPr lang="en-US" altLang="en-US" sz="1200" u="sng" dirty="0" smtClean="0"/>
              <a:t>Critical Reviews in Biomedical Engineering</a:t>
            </a:r>
            <a:r>
              <a:rPr lang="en-US" altLang="en-US" sz="1200" dirty="0" smtClean="0"/>
              <a:t> 1986; 14(1): 1-43.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2773" name="Picture 4" descr="Critbio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2825" y="5659438"/>
            <a:ext cx="1006475" cy="104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4418012"/>
            <a:ext cx="3028950" cy="151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14226F-FBAC-4E32-BD17-F92DB6C9306D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endParaRPr lang="en-US" altLang="en-US" sz="4800" b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38188"/>
            <a:ext cx="10226675" cy="69326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4000" b="1" dirty="0" smtClean="0">
                <a:latin typeface="+mj-lt"/>
              </a:rPr>
              <a:t>     RECEPTION OF THE CASE REPORT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 </a:t>
            </a:r>
          </a:p>
        </p:txBody>
      </p:sp>
      <p:pic>
        <p:nvPicPr>
          <p:cNvPr id="3277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7" y="1522412"/>
            <a:ext cx="5977759" cy="39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2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   </a:t>
            </a:r>
            <a:r>
              <a:rPr lang="en-US" altLang="en-US" sz="4691" b="1" dirty="0"/>
              <a:t>AVOID AT ALL COSTS…..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1412"/>
            <a:ext cx="8936567" cy="547519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759" b="1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59" b="1" dirty="0"/>
              <a:t>         </a:t>
            </a:r>
            <a:r>
              <a:rPr lang="en-US" altLang="en-US" sz="2736" b="1" dirty="0"/>
              <a:t>“Your train of thought has left the station.”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736" b="1" dirty="0"/>
              <a:t>                                                 --Dorothy Parker</a:t>
            </a: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787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38" y="1712842"/>
            <a:ext cx="7223725" cy="37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AD2214-C74A-452C-95C6-2ADDA285FA65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Reviewers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1. Submitted paper is turned over to 2-3 reviewers, recognized </a:t>
            </a:r>
            <a:r>
              <a:rPr lang="en-US" altLang="en-US" sz="2000" b="1" dirty="0" err="1" smtClean="0"/>
              <a:t>authori</a:t>
            </a:r>
            <a:r>
              <a:rPr lang="en-US" altLang="en-US" sz="2000" b="1" dirty="0" smtClean="0"/>
              <a:t>-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ties in field closely related to that of manuscript being reviewed.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2. Best means of preparation: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a. Make sure that paper clearly states and achieves its purpose.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b. Vet manuscript through other individual(s) to catch basic </a:t>
            </a:r>
            <a:r>
              <a:rPr lang="en-US" altLang="en-US" sz="2000" b="1" dirty="0" err="1" smtClean="0"/>
              <a:t>er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</a:t>
            </a:r>
            <a:r>
              <a:rPr lang="en-US" altLang="en-US" sz="2000" b="1" dirty="0" err="1" smtClean="0"/>
              <a:t>rors</a:t>
            </a:r>
            <a:r>
              <a:rPr lang="en-US" altLang="en-US" sz="2000" b="1" dirty="0" smtClean="0"/>
              <a:t> in logic, inappropriate or unclear use of language, or me-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</a:t>
            </a:r>
            <a:r>
              <a:rPr lang="en-US" altLang="en-US" sz="2000" b="1" dirty="0" err="1" smtClean="0"/>
              <a:t>chanical</a:t>
            </a:r>
            <a:r>
              <a:rPr lang="en-US" altLang="en-US" sz="2000" b="1" dirty="0" smtClean="0"/>
              <a:t> errors.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3. Returned papers: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a. Accept, accept with minor revisions, accept subject to </a:t>
            </a:r>
            <a:r>
              <a:rPr lang="en-US" altLang="en-US" sz="2000" b="1" dirty="0" err="1" smtClean="0"/>
              <a:t>accep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</a:t>
            </a:r>
            <a:r>
              <a:rPr lang="en-US" altLang="en-US" sz="2000" b="1" dirty="0" err="1" smtClean="0"/>
              <a:t>tance</a:t>
            </a:r>
            <a:r>
              <a:rPr lang="en-US" altLang="en-US" sz="2000" b="1" dirty="0" smtClean="0"/>
              <a:t> of major revisions, reject.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b. Look for constructive elements whenever possible.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c. Best reviews list both good and bad points of manuscript.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d. Option to refute issues that reflect misunderstanding/ignorance.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e. Worst-case scenario is not to have submitted in first place.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f. Another journal can be chosen, process repeated: Needs time.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McMaster BA. Writing the case study: Both ends meet. </a:t>
            </a:r>
            <a:r>
              <a:rPr lang="en-US" altLang="en-US" sz="1200" u="sng" dirty="0" smtClean="0"/>
              <a:t>Palmer Journal of Research</a:t>
            </a:r>
            <a:r>
              <a:rPr lang="en-US" altLang="en-US" sz="1200" dirty="0" smtClean="0"/>
              <a:t> 1995; 2(3): 59-62.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3797" name="Picture 4" descr="CA8P41C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4418013"/>
            <a:ext cx="152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741FC6-9F94-4659-B624-071F8663EAB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 smtClean="0"/>
              <a:t>WRITING A CASE REPORT: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Readers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1. Like reviewers, readers also seek a clear statement of purpose in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the paper.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2. Diversity demands that author provide attractive Introduction: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a. Identifying the clinical setting for the case.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b. Describing what is not known about the normal outcome of </a:t>
            </a:r>
            <a:r>
              <a:rPr lang="en-US" altLang="en-US" sz="2000" b="1" dirty="0" err="1" smtClean="0"/>
              <a:t>si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</a:t>
            </a:r>
            <a:r>
              <a:rPr lang="en-US" altLang="en-US" sz="2000" b="1" dirty="0" err="1" smtClean="0"/>
              <a:t>milar</a:t>
            </a:r>
            <a:r>
              <a:rPr lang="en-US" altLang="en-US" sz="2000" b="1" dirty="0" smtClean="0"/>
              <a:t> cases.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c. Laying foundation for what is to follow with statement of purpose.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3. By documenting conflicting or unresolved opinions, author creates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excellent evidence for need to consider paper such as this.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4. Attractive is increased by: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a. Demonstrating, if possible, that practitioner is likely to </a:t>
            </a:r>
            <a:r>
              <a:rPr lang="en-US" altLang="en-US" sz="2000" b="1" dirty="0" err="1" smtClean="0"/>
              <a:t>encoun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</a:t>
            </a:r>
            <a:r>
              <a:rPr lang="en-US" altLang="en-US" sz="2000" b="1" dirty="0" err="1" smtClean="0"/>
              <a:t>ter</a:t>
            </a:r>
            <a:r>
              <a:rPr lang="en-US" altLang="en-US" sz="2000" b="1" dirty="0" smtClean="0"/>
              <a:t> this patient; dire consequences if condition not identified.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b. Demonstrate emotional, social, and economic impact of the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problem upon patient, family, and healthcare delivery system.</a:t>
            </a:r>
            <a:r>
              <a:rPr lang="en-US" altLang="en-US" sz="2000" b="1" baseline="30000" dirty="0" smtClean="0"/>
              <a:t>1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Gleberzon BJ, </a:t>
            </a:r>
            <a:r>
              <a:rPr lang="en-US" altLang="en-US" sz="1200" dirty="0" err="1" smtClean="0"/>
              <a:t>Killinger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LZ</a:t>
            </a:r>
            <a:r>
              <a:rPr lang="en-US" altLang="en-US" sz="1200" dirty="0" smtClean="0"/>
              <a:t>. The journal article cookbook. </a:t>
            </a:r>
            <a:r>
              <a:rPr lang="en-US" altLang="en-US" sz="1200" u="sng" dirty="0" smtClean="0"/>
              <a:t>Journal of Manipulative and Physiological Therapeutics</a:t>
            </a:r>
            <a:r>
              <a:rPr lang="en-US" altLang="en-US" sz="1200" dirty="0" smtClean="0"/>
              <a:t> 2004; 27(7):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481-492.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4821" name="Picture 4" descr="JMPT COVER Jan 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63" y="6048375"/>
            <a:ext cx="60325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787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741FC6-9F94-4659-B624-071F8663EAB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 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               HALLMARKS  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3600" dirty="0" smtClean="0"/>
              <a:t>                      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72" y="1097619"/>
            <a:ext cx="402705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20500A-7421-4635-90A6-EEE4FBAA150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000" b="1" dirty="0" smtClean="0"/>
              <a:t>STRENGTHENING </a:t>
            </a:r>
            <a:r>
              <a:rPr lang="en-US" altLang="en-US" sz="4000" b="1" dirty="0" smtClean="0"/>
              <a:t>A CASE REPORT: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 </a:t>
            </a:r>
            <a:r>
              <a:rPr lang="en-US" altLang="en-US" sz="4400" b="1" dirty="0" smtClean="0"/>
              <a:t>Hallmarks </a:t>
            </a:r>
            <a:r>
              <a:rPr lang="en-US" altLang="en-US" sz="4400" b="1" dirty="0" smtClean="0"/>
              <a:t>of a Good Case Report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1. Especially compelling case study takes pains to develop a theoretical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framework, keeping in mind that theory: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Is a guiding principle for designing good research and data col-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lection.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Is the principal vehicle for generalizing the results of the study.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Good and frequent questions must be asked during data collection: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Investigator needs to be a good listener, assimilating large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amounts of information without bias.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Investigator needs to maintain flexibility, reading between lines.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Most thorough and conscientious of authors will sift their papers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through critical colleagues to see if there are alternative explanations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of data that can be provided.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5845" name="Picture 4" descr="images[73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400" y="3884613"/>
            <a:ext cx="790575" cy="108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963BD8-A9C4-4CB9-97D9-24F2F550361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Generalizability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Statistical: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Inference is made about a population on the basis of empirical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data which is collected about a sample.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Out of domain of case study.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Analytic: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Previously developed theory is used as a template with which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to compare the results of a study.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Basis to generate new theories, shown by historical examples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of landmark cases.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99012"/>
            <a:ext cx="2743200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45473D-98FD-40A0-B470-9FA6DF0E6307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10226675" cy="116046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5400" b="1" dirty="0" smtClean="0"/>
              <a:t>LANDMARK CASE REPORTS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3688"/>
            <a:ext cx="10058400" cy="52879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1. Reputation of Sigmund Freud.</a:t>
            </a:r>
            <a:r>
              <a:rPr lang="en-US" altLang="en-US" sz="2000" b="1" baseline="30000" dirty="0" smtClean="0"/>
              <a:t>1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First demonstration of anesthesia.</a:t>
            </a:r>
            <a:r>
              <a:rPr lang="en-US" altLang="en-US" sz="2000" b="1" baseline="30000" dirty="0" smtClean="0"/>
              <a:t>2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3. Addison’s disease.</a:t>
            </a:r>
            <a:r>
              <a:rPr lang="en-US" altLang="en-US" sz="2000" b="1" baseline="30000" dirty="0" smtClean="0"/>
              <a:t>3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4. Paget’s disease.</a:t>
            </a:r>
            <a:r>
              <a:rPr lang="en-US" altLang="en-US" sz="2000" b="1" baseline="30000" dirty="0" smtClean="0"/>
              <a:t>4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5. Cushing’s disease.</a:t>
            </a:r>
            <a:r>
              <a:rPr lang="en-US" altLang="en-US" sz="2000" b="1" baseline="30000" dirty="0" smtClean="0"/>
              <a:t>5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1200" dirty="0" smtClean="0"/>
              <a:t>_______________________________________________________________________________________________________</a:t>
            </a: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Pletsch C. Freud’s case studies. </a:t>
            </a:r>
            <a:r>
              <a:rPr lang="en-US" altLang="en-US" sz="1200" u="sng" dirty="0" smtClean="0"/>
              <a:t>Partisan Review</a:t>
            </a:r>
            <a:r>
              <a:rPr lang="en-US" altLang="en-US" sz="1200" dirty="0" smtClean="0"/>
              <a:t> 1982; 49(1): 101-118.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Squire W. On the introduction of ether inhalation as an anesthetic in London. </a:t>
            </a:r>
            <a:r>
              <a:rPr lang="en-US" altLang="en-US" sz="1200" u="sng" dirty="0" smtClean="0"/>
              <a:t>The Lancet</a:t>
            </a:r>
            <a:r>
              <a:rPr lang="en-US" altLang="en-US" sz="1200" dirty="0" smtClean="0"/>
              <a:t> 1888; 132: 1220-1221.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3</a:t>
            </a:r>
            <a:r>
              <a:rPr lang="en-US" altLang="en-US" sz="1200" dirty="0" smtClean="0"/>
              <a:t>Addison T. On the constitutional and local effects of disease of the supra-renal capsules. London, UNITED KINGDOM: Samuel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</a:t>
            </a:r>
            <a:r>
              <a:rPr lang="en-US" altLang="en-US" sz="1200" dirty="0" err="1" smtClean="0"/>
              <a:t>Highley</a:t>
            </a:r>
            <a:r>
              <a:rPr lang="en-US" altLang="en-US" sz="1200" dirty="0" smtClean="0"/>
              <a:t>, 1855.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4</a:t>
            </a:r>
            <a:r>
              <a:rPr lang="en-US" altLang="en-US" sz="1200" dirty="0" smtClean="0"/>
              <a:t>Paget J. On a form of chronic inflammation of bones [</a:t>
            </a:r>
            <a:r>
              <a:rPr lang="en-US" altLang="en-US" sz="1200" dirty="0" err="1" smtClean="0"/>
              <a:t>ostetis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deformans</a:t>
            </a:r>
            <a:r>
              <a:rPr lang="en-US" altLang="en-US" sz="1200" dirty="0" smtClean="0"/>
              <a:t>]. </a:t>
            </a:r>
            <a:r>
              <a:rPr lang="en-US" altLang="en-US" sz="1200" u="sng" dirty="0" smtClean="0"/>
              <a:t>Transactions of the Medico-</a:t>
            </a:r>
            <a:r>
              <a:rPr lang="en-US" altLang="en-US" sz="1200" u="sng" dirty="0" err="1" smtClean="0"/>
              <a:t>Chirugical</a:t>
            </a:r>
            <a:r>
              <a:rPr lang="en-US" altLang="en-US" sz="1200" u="sng" dirty="0" smtClean="0"/>
              <a:t> Society</a:t>
            </a:r>
            <a:r>
              <a:rPr lang="en-US" altLang="en-US" sz="1200" dirty="0" smtClean="0"/>
              <a:t> 1877;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60: 235-256.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5</a:t>
            </a:r>
            <a:r>
              <a:rPr lang="en-US" altLang="en-US" sz="1200" dirty="0" smtClean="0"/>
              <a:t>Cushing H. </a:t>
            </a:r>
            <a:r>
              <a:rPr lang="en-US" altLang="en-US" sz="1200" u="sng" dirty="0" smtClean="0"/>
              <a:t>The Pituitary Body and Its Disorders</a:t>
            </a:r>
            <a:r>
              <a:rPr lang="en-US" altLang="en-US" sz="1200" dirty="0" smtClean="0"/>
              <a:t>. Philadelphia, PA: </a:t>
            </a:r>
            <a:r>
              <a:rPr lang="en-US" altLang="en-US" sz="1200" dirty="0" err="1" smtClean="0"/>
              <a:t>JB</a:t>
            </a:r>
            <a:r>
              <a:rPr lang="en-US" altLang="en-US" sz="1200" dirty="0" smtClean="0"/>
              <a:t> Lippincott Company, 1912.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41989" name="Picture 4" descr="PR-2-2003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3625" y="5659438"/>
            <a:ext cx="1090613" cy="104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 descr="LANC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4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5659438"/>
            <a:ext cx="922338" cy="104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6" descr="6b_1_sbl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689600"/>
            <a:ext cx="10064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B91189-1454-4E65-A787-E53D7BB99B38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  </a:t>
            </a:r>
            <a:br>
              <a:rPr lang="en-US" altLang="en-US" sz="4000" smtClean="0"/>
            </a:br>
            <a:r>
              <a:rPr lang="en-US" altLang="en-US" sz="4000" smtClean="0"/>
              <a:t>   </a:t>
            </a:r>
            <a:r>
              <a:rPr lang="en-US" altLang="en-US" sz="4800" b="1" smtClean="0"/>
              <a:t>HISTORICAL 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Civilizations have maintained their appreciation of storytelling: oral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history, lyrics to music, written works through the centuries.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SIMPLEST DEFINITION: The case report is a means of formalizing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clinical stories: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a. Predominating characteristic is </a:t>
            </a:r>
            <a:r>
              <a:rPr lang="en-US" altLang="en-US" sz="2000" b="1" u="sng" dirty="0" smtClean="0"/>
              <a:t>descriptive</a:t>
            </a:r>
            <a:r>
              <a:rPr lang="en-US" altLang="en-US" sz="2000" b="1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b. Description is the bedrock upon which scientific endeavor exists.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3. In the middle ages, things were different: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a. Theory rather than observation was dominant.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b. Autopsy was forbidden, physical examinations as such were not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performed.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c. Diagnoses associated with curses, witches, humors, and stars.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d. Sir Thomas Sydenham in 17</a:t>
            </a:r>
            <a:r>
              <a:rPr lang="en-US" altLang="en-US" sz="2000" b="1" baseline="30000" dirty="0" smtClean="0"/>
              <a:t>th</a:t>
            </a:r>
            <a:r>
              <a:rPr lang="en-US" altLang="en-US" sz="2000" b="1" dirty="0" smtClean="0"/>
              <a:t> century declared that physician’s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role was therapy.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Bromley D. </a:t>
            </a:r>
            <a:r>
              <a:rPr lang="en-US" altLang="en-US" sz="1200" u="sng" dirty="0" smtClean="0"/>
              <a:t>The Case Study in Psychology and Related Disciplines</a:t>
            </a:r>
            <a:r>
              <a:rPr lang="en-US" altLang="en-US" sz="1200" dirty="0" smtClean="0"/>
              <a:t>. New York, NY: John Wiley &amp; Sons, 1986.</a:t>
            </a:r>
            <a:endParaRPr lang="en-US" altLang="en-US" sz="1200" u="sng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5125" name="Picture 5" descr="history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2213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77115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D25A67-0BD5-488F-AF5F-C234D3F56CEE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3838"/>
            <a:ext cx="10309225" cy="1831976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5400" b="1" dirty="0" smtClean="0"/>
              <a:t>LANDMARK CASE REPORTS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3688"/>
            <a:ext cx="10309225" cy="58086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6. Treatment of empyema with </a:t>
            </a:r>
            <a:r>
              <a:rPr lang="en-US" altLang="en-US" sz="2000" b="1" dirty="0" err="1" smtClean="0"/>
              <a:t>intrapleural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fibrinolytics</a:t>
            </a:r>
            <a:r>
              <a:rPr lang="en-US" altLang="en-US" sz="2000" b="1" dirty="0" smtClean="0"/>
              <a:t> as therapeutic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agents.</a:t>
            </a:r>
            <a:r>
              <a:rPr lang="en-US" altLang="en-US" sz="2000" b="1" baseline="30000" dirty="0" smtClean="0"/>
              <a:t>6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7. Carotid endarterectomy.</a:t>
            </a:r>
            <a:r>
              <a:rPr lang="en-US" altLang="en-US" sz="2000" b="1" baseline="30000" dirty="0" smtClean="0"/>
              <a:t>7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8. Human cardiac transplants.</a:t>
            </a:r>
            <a:r>
              <a:rPr lang="en-US" altLang="en-US" sz="2000" b="1" baseline="30000" dirty="0" smtClean="0"/>
              <a:t>8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9. Link between acquired Immunodeficiency Syndrome and Human </a:t>
            </a:r>
            <a:r>
              <a:rPr lang="en-US" altLang="en-US" sz="2000" b="1" dirty="0" err="1" smtClean="0"/>
              <a:t>Im</a:t>
            </a:r>
            <a:r>
              <a:rPr lang="en-US" altLang="en-US" sz="20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  <a:r>
              <a:rPr lang="en-US" altLang="en-US" sz="2000" b="1" dirty="0" err="1" smtClean="0"/>
              <a:t>munodeficiency</a:t>
            </a:r>
            <a:r>
              <a:rPr lang="en-US" altLang="en-US" sz="2000" b="1" dirty="0" smtClean="0"/>
              <a:t> Syndrome.</a:t>
            </a:r>
            <a:r>
              <a:rPr lang="en-US" altLang="en-US" sz="2000" b="1" baseline="30000" dirty="0" smtClean="0"/>
              <a:t>9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1200" dirty="0" smtClean="0"/>
              <a:t>_______________________________________________________________________________________________________</a:t>
            </a: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  <a:r>
              <a:rPr lang="en-US" altLang="en-US" sz="1200" baseline="30000" dirty="0" smtClean="0"/>
              <a:t>6</a:t>
            </a:r>
            <a:r>
              <a:rPr lang="en-US" altLang="en-US" sz="1200" dirty="0" smtClean="0"/>
              <a:t>Tillett </a:t>
            </a:r>
            <a:r>
              <a:rPr lang="en-US" altLang="en-US" sz="1200" dirty="0" err="1" smtClean="0"/>
              <a:t>WS</a:t>
            </a:r>
            <a:r>
              <a:rPr lang="en-US" altLang="en-US" sz="1200" dirty="0" smtClean="0"/>
              <a:t>, Sherry S. The effect in patients of streptococcal </a:t>
            </a:r>
            <a:r>
              <a:rPr lang="en-US" altLang="en-US" sz="1200" dirty="0" err="1" smtClean="0"/>
              <a:t>fibrinolysin</a:t>
            </a:r>
            <a:r>
              <a:rPr lang="en-US" altLang="en-US" sz="1200" dirty="0" smtClean="0"/>
              <a:t> [streptokinase] and streptococcal </a:t>
            </a:r>
            <a:r>
              <a:rPr lang="en-US" altLang="en-US" sz="1200" dirty="0" err="1" smtClean="0"/>
              <a:t>desoxyribonuclease</a:t>
            </a:r>
            <a:r>
              <a:rPr lang="en-US" altLang="en-US" sz="1200" dirty="0" smtClean="0"/>
              <a:t> 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fibrous, purulent, and </a:t>
            </a:r>
            <a:r>
              <a:rPr lang="en-US" altLang="en-US" sz="1200" dirty="0" err="1" smtClean="0"/>
              <a:t>sanguinous</a:t>
            </a:r>
            <a:r>
              <a:rPr lang="en-US" altLang="en-US" sz="1200" dirty="0" smtClean="0"/>
              <a:t> pleural exudations. </a:t>
            </a:r>
            <a:r>
              <a:rPr lang="en-US" altLang="en-US" sz="1200" u="sng" dirty="0" smtClean="0"/>
              <a:t>Journal of Clinical Investigation</a:t>
            </a:r>
            <a:r>
              <a:rPr lang="en-US" altLang="en-US" sz="1200" dirty="0" smtClean="0"/>
              <a:t> 1949; 28: 173-190.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7</a:t>
            </a:r>
            <a:r>
              <a:rPr lang="en-US" altLang="en-US" sz="1200" dirty="0" smtClean="0"/>
              <a:t>Eastcott </a:t>
            </a:r>
            <a:r>
              <a:rPr lang="en-US" altLang="en-US" sz="1200" dirty="0" err="1" smtClean="0"/>
              <a:t>HHG</a:t>
            </a:r>
            <a:r>
              <a:rPr lang="en-US" altLang="en-US" sz="1200" dirty="0" smtClean="0"/>
              <a:t>, Pickering </a:t>
            </a:r>
            <a:r>
              <a:rPr lang="en-US" altLang="en-US" sz="1200" dirty="0" err="1" smtClean="0"/>
              <a:t>GW</a:t>
            </a:r>
            <a:r>
              <a:rPr lang="en-US" altLang="en-US" sz="1200" dirty="0" smtClean="0"/>
              <a:t>, Rob CG. Reconstruction of internal carotid artery in a patient with intermittent attacks of </a:t>
            </a:r>
            <a:r>
              <a:rPr lang="en-US" altLang="en-US" sz="1200" dirty="0" err="1" smtClean="0"/>
              <a:t>hemiple</a:t>
            </a:r>
            <a:r>
              <a:rPr lang="en-US" altLang="en-US" sz="1200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</a:t>
            </a:r>
            <a:r>
              <a:rPr lang="en-US" altLang="en-US" sz="1200" dirty="0" err="1" smtClean="0"/>
              <a:t>gia</a:t>
            </a:r>
            <a:r>
              <a:rPr lang="en-US" altLang="en-US" sz="1200" dirty="0" smtClean="0"/>
              <a:t>. </a:t>
            </a:r>
            <a:r>
              <a:rPr lang="en-US" altLang="en-US" sz="1200" u="sng" dirty="0" smtClean="0"/>
              <a:t>The Lancet</a:t>
            </a:r>
            <a:r>
              <a:rPr lang="en-US" altLang="en-US" sz="1200" dirty="0" smtClean="0"/>
              <a:t> 1954 2; 994-996.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8</a:t>
            </a:r>
            <a:r>
              <a:rPr lang="en-US" altLang="en-US" sz="1200" dirty="0" smtClean="0"/>
              <a:t>Barnard CN. A human cardiac transplant: An interim report of a successful operation performed at Groote Schuur Hospital, Cape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Town. </a:t>
            </a:r>
            <a:r>
              <a:rPr lang="en-US" altLang="en-US" sz="1200" u="sng" dirty="0" smtClean="0"/>
              <a:t>South African Medical Journal</a:t>
            </a:r>
            <a:r>
              <a:rPr lang="en-US" altLang="en-US" sz="1200" dirty="0" smtClean="0"/>
              <a:t> 1967; 41: 1271-1274.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</a:t>
            </a:r>
            <a:r>
              <a:rPr lang="en-US" altLang="en-US" sz="1200" baseline="30000" dirty="0" smtClean="0"/>
              <a:t>9</a:t>
            </a:r>
            <a:r>
              <a:rPr lang="en-US" altLang="en-US" sz="1200" dirty="0" smtClean="0"/>
              <a:t>Anonymous. Kaposi’s sarcoma and </a:t>
            </a:r>
            <a:r>
              <a:rPr lang="en-US" altLang="en-US" sz="1200" dirty="0" err="1" smtClean="0"/>
              <a:t>Pneumocystitis</a:t>
            </a:r>
            <a:r>
              <a:rPr lang="en-US" altLang="en-US" sz="1200" dirty="0" smtClean="0"/>
              <a:t> pneumonia among homosexual men: New York City and California. </a:t>
            </a:r>
            <a:r>
              <a:rPr lang="en-US" altLang="en-US" sz="1200" u="sng" dirty="0" smtClean="0"/>
              <a:t>Morbidity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</a:t>
            </a:r>
            <a:r>
              <a:rPr lang="en-US" altLang="en-US" sz="1200" u="sng" dirty="0" smtClean="0"/>
              <a:t>and Mortality Weekly Report</a:t>
            </a:r>
            <a:r>
              <a:rPr lang="en-US" altLang="en-US" sz="1200" dirty="0" smtClean="0"/>
              <a:t> 1981; 30(25): 305-308.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43013" name="Picture 4" descr="LANC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1825" y="5707063"/>
            <a:ext cx="849313" cy="995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5" descr="cover[3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2438" y="5734050"/>
            <a:ext cx="8382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5" name="Picture 6" descr="samj_home_toc[1]"/>
          <p:cNvPicPr>
            <a:picLocks noChangeAspect="1" noChangeArrowheads="1"/>
          </p:cNvPicPr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5659438"/>
            <a:ext cx="9302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7" descr="mmwr-logo-b[1]"/>
          <p:cNvPicPr>
            <a:picLocks noChangeAspect="1" noChangeArrowheads="1"/>
          </p:cNvPicPr>
          <p:nvPr/>
        </p:nvPicPr>
        <p:blipFill>
          <a:blip r:embed="rId5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957888"/>
            <a:ext cx="1812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0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224795-C11D-4F8A-8413-8C79AA5A1C05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2250"/>
            <a:ext cx="101346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5400" b="1" dirty="0" smtClean="0"/>
              <a:t>LANDMARK </a:t>
            </a:r>
            <a:r>
              <a:rPr lang="en-US" altLang="en-US" sz="5400" b="1" dirty="0" smtClean="0"/>
              <a:t>CASE REPORT:</a:t>
            </a:r>
            <a:r>
              <a:rPr lang="en-US" altLang="en-US" sz="5400" dirty="0" smtClean="0"/>
              <a:t>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 </a:t>
            </a:r>
            <a:r>
              <a:rPr lang="en-US" altLang="en-US" sz="4800" b="1" dirty="0" smtClean="0"/>
              <a:t>Reputation of Sigmund Freud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Established by his case descriptions of “Little Hans” and “The Rat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Man” near the beginning of the 20</a:t>
            </a:r>
            <a:r>
              <a:rPr lang="en-US" altLang="en-US" sz="2400" b="1" baseline="30000" dirty="0" smtClean="0"/>
              <a:t>th</a:t>
            </a:r>
            <a:r>
              <a:rPr lang="en-US" altLang="en-US" sz="2400" b="1" dirty="0" smtClean="0"/>
              <a:t> century.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Pletsch C. Freud’s case studies. </a:t>
            </a:r>
            <a:r>
              <a:rPr lang="en-US" altLang="en-US" sz="1200" u="sng" dirty="0" smtClean="0"/>
              <a:t>Partisan Review</a:t>
            </a:r>
            <a:r>
              <a:rPr lang="en-US" altLang="en-US" sz="1200" dirty="0" smtClean="0"/>
              <a:t> 1982; 49(1): 101-118.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44037" name="Picture 4" descr="sigm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905125"/>
            <a:ext cx="230505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PR-2-200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5138738"/>
            <a:ext cx="771525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0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5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5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7C792-364D-4233-B405-5ABE15349A13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3838"/>
            <a:ext cx="10058400" cy="1712913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5400" b="1" dirty="0" smtClean="0"/>
              <a:t>LANDMARK </a:t>
            </a:r>
            <a:r>
              <a:rPr lang="en-US" altLang="en-US" sz="5400" b="1" dirty="0" smtClean="0"/>
              <a:t>CASE REPORT:</a:t>
            </a:r>
            <a:r>
              <a:rPr lang="en-US" altLang="en-US" sz="4400" dirty="0" smtClean="0"/>
              <a:t> </a:t>
            </a:r>
            <a:br>
              <a:rPr lang="en-US" altLang="en-US" sz="4400" dirty="0" smtClean="0"/>
            </a:br>
            <a:r>
              <a:rPr lang="en-US" altLang="en-US" sz="4400" dirty="0" smtClean="0"/>
              <a:t> </a:t>
            </a:r>
            <a:r>
              <a:rPr lang="en-US" altLang="en-US" sz="4400" b="1" dirty="0" smtClean="0"/>
              <a:t>First Demonstration of Anesthesia</a:t>
            </a:r>
            <a:r>
              <a:rPr lang="en-US" altLang="en-US" sz="4400" b="1" baseline="30000" dirty="0" smtClean="0"/>
              <a:t>1</a:t>
            </a:r>
            <a:endParaRPr lang="en-US" altLang="en-US" sz="44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63688"/>
            <a:ext cx="10058400" cy="56594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6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By William Morton in the United States in 1846 and by William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Squire in 1888 in London.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Squire W. On the introduction of ether inhalation as an </a:t>
            </a:r>
            <a:r>
              <a:rPr lang="en-US" altLang="en-US" sz="1200" dirty="0" err="1" smtClean="0"/>
              <a:t>anaesthetic</a:t>
            </a:r>
            <a:r>
              <a:rPr lang="en-US" altLang="en-US" sz="1200" dirty="0" smtClean="0"/>
              <a:t> in London. </a:t>
            </a:r>
            <a:r>
              <a:rPr lang="en-US" altLang="en-US" sz="1200" u="sng" dirty="0" smtClean="0"/>
              <a:t>The Lancet</a:t>
            </a:r>
            <a:r>
              <a:rPr lang="en-US" altLang="en-US" sz="1200" dirty="0" smtClean="0"/>
              <a:t> 1888; 132: 1220-1221.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900" dirty="0" smtClean="0"/>
              <a:t> </a:t>
            </a:r>
            <a:endParaRPr lang="en-US" altLang="en-US" sz="9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  </a:t>
            </a:r>
            <a:r>
              <a:rPr lang="en-US" altLang="en-US" sz="2800" dirty="0" smtClean="0"/>
              <a:t>                                  </a:t>
            </a:r>
          </a:p>
        </p:txBody>
      </p:sp>
      <p:pic>
        <p:nvPicPr>
          <p:cNvPr id="45061" name="Picture 4" descr="LANC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4759325"/>
            <a:ext cx="649287" cy="73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2" name="Picture 5" descr="william-morton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924175"/>
            <a:ext cx="2849563" cy="261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08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08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8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8B41F2-FADB-4B1F-A0C2-E6D9BA695EE3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5400" b="1" dirty="0" smtClean="0"/>
              <a:t>LANDMARK </a:t>
            </a:r>
            <a:r>
              <a:rPr lang="en-US" altLang="en-US" sz="5400" b="1" dirty="0" smtClean="0"/>
              <a:t>CASE REPORT:</a:t>
            </a:r>
            <a:r>
              <a:rPr lang="en-US" altLang="en-US" sz="4400" dirty="0" smtClean="0"/>
              <a:t> </a:t>
            </a:r>
            <a:br>
              <a:rPr lang="en-US" altLang="en-US" sz="4400" dirty="0" smtClean="0"/>
            </a:br>
            <a:r>
              <a:rPr lang="en-US" altLang="en-US" sz="4400" dirty="0" smtClean="0"/>
              <a:t> </a:t>
            </a:r>
            <a:r>
              <a:rPr lang="en-US" altLang="en-US" sz="4800" b="1" dirty="0" smtClean="0"/>
              <a:t>Cushing’s Disease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0013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Described by Harvey Cushing as a pituitary disorder in 1910.</a:t>
            </a:r>
            <a:r>
              <a:rPr lang="en-US" altLang="en-US" sz="2000" b="1" dirty="0" smtClean="0"/>
              <a:t>  </a:t>
            </a: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Cushing H. The pituitary body and its disorders. Philadelphia, PA: </a:t>
            </a:r>
            <a:r>
              <a:rPr lang="en-US" altLang="en-US" sz="1200" dirty="0" err="1" smtClean="0"/>
              <a:t>JB</a:t>
            </a:r>
            <a:r>
              <a:rPr lang="en-US" altLang="en-US" sz="1200" dirty="0" smtClean="0"/>
              <a:t> Lippincott Company, 1912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48133" name="Picture 4" descr="Cushin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532063"/>
            <a:ext cx="46101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346265-F351-4019-A255-64801704D077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5400" b="1" dirty="0" smtClean="0"/>
              <a:t>LANDMARK </a:t>
            </a:r>
            <a:r>
              <a:rPr lang="en-US" altLang="en-US" sz="5400" b="1" dirty="0" smtClean="0"/>
              <a:t>CASE REPORT:</a:t>
            </a:r>
            <a:r>
              <a:rPr lang="en-US" altLang="en-US" sz="4400" dirty="0" smtClean="0"/>
              <a:t> </a:t>
            </a:r>
            <a:br>
              <a:rPr lang="en-US" altLang="en-US" sz="4400" dirty="0" smtClean="0"/>
            </a:br>
            <a:r>
              <a:rPr lang="en-US" altLang="en-US" sz="4800" b="1" dirty="0" smtClean="0"/>
              <a:t>Human Cardiac Transplants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Introduced at the Groote Schuur Hospital in Cape Town, South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Africa, described by Christiaan Barnard in 1967.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Barnard CN. A human cardiac transplant: An interim report of a successful operation performed at Groote Schuur Hospital 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Cape Town. </a:t>
            </a:r>
            <a:r>
              <a:rPr lang="en-US" altLang="en-US" sz="1200" u="sng" dirty="0" smtClean="0"/>
              <a:t>South African Medical Journal</a:t>
            </a:r>
            <a:r>
              <a:rPr lang="en-US" altLang="en-US" sz="1200" dirty="0" smtClean="0"/>
              <a:t> 1967; 41: 1271-1274.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  <a:r>
              <a:rPr lang="en-US" altLang="en-US" sz="3600" dirty="0" smtClean="0"/>
              <a:t> </a:t>
            </a:r>
            <a:endParaRPr lang="en-US" altLang="en-US" sz="3600" dirty="0" smtClean="0"/>
          </a:p>
        </p:txBody>
      </p:sp>
      <p:pic>
        <p:nvPicPr>
          <p:cNvPr id="50181" name="Picture 4" descr="Barnard with Gina Lollobrig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2978150"/>
            <a:ext cx="3436938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samj_home_toc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5738" y="4914900"/>
            <a:ext cx="731837" cy="92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0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0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0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0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963BD8-A9C4-4CB9-97D9-24F2F550361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447675"/>
            <a:ext cx="101346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400" b="1" dirty="0" smtClean="0"/>
              <a:t>STRENGTHENING A CASE REPORT</a:t>
            </a: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434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79" y="1293812"/>
            <a:ext cx="4801621" cy="478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8559B-7079-4A51-92EF-7BB9E8555B3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000" b="1" dirty="0" smtClean="0"/>
              <a:t>STRENGTHENING </a:t>
            </a:r>
            <a:r>
              <a:rPr lang="en-US" altLang="en-US" sz="4000" b="1" dirty="0" smtClean="0"/>
              <a:t>A CASE REPORT: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 </a:t>
            </a:r>
            <a:r>
              <a:rPr lang="en-US" altLang="en-US" sz="3600" b="1" dirty="0" smtClean="0"/>
              <a:t>Components </a:t>
            </a:r>
            <a:r>
              <a:rPr lang="en-US" altLang="en-US" sz="3600" b="1" dirty="0" smtClean="0"/>
              <a:t>of the Exemplary Case Report</a:t>
            </a:r>
            <a:r>
              <a:rPr lang="en-US" altLang="en-US" sz="3600" b="1" baseline="30000" dirty="0" smtClean="0"/>
              <a:t>1</a:t>
            </a:r>
            <a:endParaRPr lang="en-US" altLang="en-US" sz="36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1. </a:t>
            </a:r>
            <a:r>
              <a:rPr lang="en-US" altLang="en-US" sz="2000" b="1" u="sng" dirty="0" smtClean="0"/>
              <a:t>Significance</a:t>
            </a:r>
            <a:r>
              <a:rPr lang="en-US" altLang="en-US" sz="2000" b="1" dirty="0" smtClean="0"/>
              <a:t>: Subject is of unusual and general public interest.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2. </a:t>
            </a:r>
            <a:r>
              <a:rPr lang="en-US" altLang="en-US" sz="2000" b="1" u="sng" dirty="0" smtClean="0"/>
              <a:t>Completeness</a:t>
            </a:r>
            <a:r>
              <a:rPr lang="en-US" altLang="en-US" sz="2000" b="1" dirty="0" smtClean="0"/>
              <a:t>: Attention paid to boundaries between the case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and its context, with absence of artificial limits [exhaustion of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time and money].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3. </a:t>
            </a:r>
            <a:r>
              <a:rPr lang="en-US" altLang="en-US" sz="2000" b="1" u="sng" dirty="0" smtClean="0"/>
              <a:t>Alternative </a:t>
            </a:r>
            <a:r>
              <a:rPr lang="en-US" altLang="en-US" sz="2000" b="1" u="sng" dirty="0" err="1" smtClean="0"/>
              <a:t>Prospectives</a:t>
            </a:r>
            <a:r>
              <a:rPr lang="en-US" altLang="en-US" sz="2000" b="1" dirty="0" smtClean="0"/>
              <a:t>: Discussion provided with basis for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their rejection.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4. </a:t>
            </a:r>
            <a:r>
              <a:rPr lang="en-US" altLang="en-US" sz="2000" b="1" u="sng" dirty="0" smtClean="0"/>
              <a:t>Sufficient Evidence</a:t>
            </a:r>
            <a:r>
              <a:rPr lang="en-US" altLang="en-US" sz="2000" b="1" dirty="0" smtClean="0"/>
              <a:t>: Supporting and challenging data included,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convincing the reader that the investigator knows the subject,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acting thoughtfully and steeped in the issues about the case: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a. Multiple cases have equal amounts of attention paid to each.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b. Investigator demonstrates maintenance of chain of events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to insure validity.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5. </a:t>
            </a:r>
            <a:r>
              <a:rPr lang="en-US" altLang="en-US" sz="2000" b="1" u="sng" dirty="0" smtClean="0"/>
              <a:t>Composed in an Engaging Manner</a:t>
            </a:r>
            <a:r>
              <a:rPr lang="en-US" altLang="en-US" sz="2000" b="1" dirty="0" smtClean="0"/>
              <a:t>: Clarity of writing with evidence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of writer’s enthusiasm with hint of seduction for the reader.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Yin </a:t>
            </a:r>
            <a:r>
              <a:rPr lang="en-US" altLang="en-US" sz="1200" dirty="0" err="1" smtClean="0"/>
              <a:t>RK</a:t>
            </a:r>
            <a:r>
              <a:rPr lang="en-US" altLang="en-US" sz="1200" dirty="0" smtClean="0"/>
              <a:t>. </a:t>
            </a:r>
            <a:r>
              <a:rPr lang="en-US" altLang="en-US" sz="1200" u="sng" dirty="0" smtClean="0"/>
              <a:t>Case Study Research: Design and Methods</a:t>
            </a:r>
            <a:r>
              <a:rPr lang="en-US" altLang="en-US" sz="1200" dirty="0" smtClean="0"/>
              <a:t>. Beverly Hills, CA: Sage, 1989, pp. 146-151.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40965" name="Picture 4" descr="Yin 0828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5808663"/>
            <a:ext cx="669925" cy="728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B5DCE6-5F89-4E31-8095-270DF08640E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b="1" dirty="0" smtClean="0"/>
              <a:t>STRENGTHENING A CASE REPORT: 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dirty="0" smtClean="0"/>
              <a:t> Do’s and Don’ts in Writing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1. Intention is to describe and discuss a clinical event, not to prove it:</a:t>
            </a:r>
            <a:r>
              <a:rPr lang="en-US" altLang="en-US" sz="2000" b="1" baseline="30000" dirty="0" smtClean="0"/>
              <a:t>1</a:t>
            </a:r>
            <a:r>
              <a:rPr lang="en-US" altLang="en-US" sz="20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a. Avoid arguing that case study clearly demonstrated cause and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effect by insisting that a given intervention is an effective treatment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for a specified condition.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b. Promoting particular technique or device for profit is especially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unwelcome unless alternatives found to be unproductive.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2. Avoid general terms of intervention such as “chiropractic treatment”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or “high-velocity, low-amplitude thrust.” How could that possibly be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duplicated by another clinician?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GOOD EXAMPLE: A hypothetical patient with a sacroiliac dysfunction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“was treated by using a side-lying </a:t>
            </a:r>
            <a:r>
              <a:rPr lang="en-US" altLang="en-US" sz="2000" b="1" dirty="0" err="1" smtClean="0"/>
              <a:t>SMT</a:t>
            </a:r>
            <a:r>
              <a:rPr lang="en-US" altLang="en-US" sz="2000" b="1" dirty="0" smtClean="0"/>
              <a:t> procedure, with the doctor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contacting the patient’s posterior superior iliac spine with pisiform.”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Keating JC. </a:t>
            </a:r>
            <a:r>
              <a:rPr lang="en-US" altLang="en-US" sz="1200" u="sng" dirty="0" smtClean="0"/>
              <a:t>Towards a Philosophy of the Science of Chiropractic: A Primer for Clinicians</a:t>
            </a:r>
            <a:r>
              <a:rPr lang="en-US" altLang="en-US" sz="1200" dirty="0" smtClean="0"/>
              <a:t>. Stockton, CA: Stockton Foundation for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Chiropractic Research, 1992; pp. 199-222.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Gleberzon BJ, </a:t>
            </a:r>
            <a:r>
              <a:rPr lang="en-US" altLang="en-US" sz="1200" dirty="0" err="1" smtClean="0"/>
              <a:t>Killinger</a:t>
            </a:r>
            <a:r>
              <a:rPr lang="en-US" altLang="en-US" sz="1200" dirty="0" smtClean="0"/>
              <a:t> </a:t>
            </a:r>
            <a:r>
              <a:rPr lang="en-US" altLang="en-US" sz="1200" dirty="0" err="1" smtClean="0"/>
              <a:t>LZ</a:t>
            </a:r>
            <a:r>
              <a:rPr lang="en-US" altLang="en-US" sz="1200" dirty="0" smtClean="0"/>
              <a:t>. The journal article cookbook. </a:t>
            </a:r>
            <a:r>
              <a:rPr lang="en-US" altLang="en-US" sz="1200" u="sng" dirty="0" smtClean="0"/>
              <a:t>Journal of Manipulative and Physiological Therapeutics</a:t>
            </a:r>
            <a:r>
              <a:rPr lang="en-US" altLang="en-US" sz="1200" dirty="0" smtClean="0"/>
              <a:t> 2004; 27(7):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481-492.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7893" name="Picture 4" descr="JMPT COVER Jan 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5238" y="3913188"/>
            <a:ext cx="519112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73082B-1EF1-416F-9D08-737A6262A39D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b="1" dirty="0" smtClean="0"/>
              <a:t>STRENGTHENING A CASE REPORT: </a:t>
            </a:r>
            <a:br>
              <a:rPr lang="en-US" altLang="en-US" sz="4000" b="1" dirty="0" smtClean="0"/>
            </a:br>
            <a:r>
              <a:rPr lang="en-US" altLang="en-US" sz="4400" b="1" dirty="0" smtClean="0"/>
              <a:t> Maximizing Reliability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Does the study truly measure what it supposed to?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1. </a:t>
            </a:r>
            <a:r>
              <a:rPr lang="en-US" altLang="en-US" sz="2000" b="1" u="sng" dirty="0" smtClean="0"/>
              <a:t>Increasing Reliability</a:t>
            </a:r>
            <a:r>
              <a:rPr lang="en-US" altLang="en-US" sz="2000" b="1" dirty="0" smtClean="0"/>
              <a:t>: Corroborating documentary evidence, detailed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protocols.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2. </a:t>
            </a:r>
            <a:r>
              <a:rPr lang="en-US" altLang="en-US" sz="2000" b="1" u="sng" dirty="0" smtClean="0"/>
              <a:t>Increasing Construct Validity</a:t>
            </a:r>
            <a:r>
              <a:rPr lang="en-US" altLang="en-US" sz="2000" b="1" dirty="0" smtClean="0"/>
              <a:t>: Multiple sources of evidence creates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a triangulation with converging lines of inquiry;</a:t>
            </a:r>
            <a:r>
              <a:rPr lang="en-US" altLang="en-US" sz="2000" b="1" baseline="30000" dirty="0" smtClean="0"/>
              <a:t>1 </a:t>
            </a:r>
            <a:r>
              <a:rPr lang="en-US" altLang="en-US" sz="2000" b="1" dirty="0" smtClean="0"/>
              <a:t>use standardized in-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</a:t>
            </a:r>
            <a:r>
              <a:rPr lang="en-US" altLang="en-US" sz="2000" b="1" dirty="0" err="1" smtClean="0"/>
              <a:t>struments</a:t>
            </a:r>
            <a:r>
              <a:rPr lang="en-US" altLang="en-US" sz="2000" b="1" dirty="0" smtClean="0"/>
              <a:t> to document a clear chain of evidence.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3. </a:t>
            </a:r>
            <a:r>
              <a:rPr lang="en-US" altLang="en-US" sz="2000" b="1" u="sng" dirty="0" smtClean="0"/>
              <a:t>Increasing Internal Validity</a:t>
            </a:r>
            <a:r>
              <a:rPr lang="en-US" altLang="en-US" sz="2000" b="1" dirty="0" smtClean="0"/>
              <a:t>: Collect data systematically, not </a:t>
            </a:r>
            <a:r>
              <a:rPr lang="en-US" altLang="en-US" sz="2000" b="1" dirty="0" err="1" smtClean="0"/>
              <a:t>anecdo</a:t>
            </a:r>
            <a:r>
              <a:rPr lang="en-US" altLang="en-US" sz="2000" b="1" dirty="0" smtClean="0"/>
              <a:t>-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tally; create rival theories and evaluate evidence with respect to them.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4. </a:t>
            </a:r>
            <a:r>
              <a:rPr lang="en-US" altLang="en-US" sz="2000" b="1" u="sng" dirty="0" smtClean="0"/>
              <a:t>Increasing External Validity</a:t>
            </a:r>
            <a:r>
              <a:rPr lang="en-US" altLang="en-US" sz="2000" b="1" dirty="0" smtClean="0"/>
              <a:t>: Maintain sensitivity as to how results may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or may not be generalized; consider multiple case studies or case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series.</a:t>
            </a: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1200" dirty="0" smtClean="0"/>
              <a:t> 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Bromley D. </a:t>
            </a:r>
            <a:r>
              <a:rPr lang="en-US" altLang="en-US" sz="1200" u="sng" dirty="0" smtClean="0"/>
              <a:t>The Case Study in Psychology and Related Disciplines</a:t>
            </a:r>
            <a:r>
              <a:rPr lang="en-US" altLang="en-US" sz="1200" dirty="0" smtClean="0"/>
              <a:t>. New York, NY; John Wiley &amp; Sons, 1986.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36869" name="Picture 4" descr="just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5180013"/>
            <a:ext cx="990600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A7509E-D306-4F5A-AA56-DBFA6710C3E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TERMS OF THE CASE REPORT:</a:t>
            </a:r>
            <a:br>
              <a:rPr lang="en-US" altLang="en-US" sz="4800" b="1" dirty="0" smtClean="0"/>
            </a:br>
            <a:r>
              <a:rPr lang="en-US" altLang="en-US" sz="4800" b="1" dirty="0" smtClean="0"/>
              <a:t>  Multiple Designs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</a:t>
            </a:r>
            <a:r>
              <a:rPr lang="en-US" altLang="en-US" sz="2000" b="1" u="sng" dirty="0" smtClean="0"/>
              <a:t>Retrospective</a:t>
            </a:r>
            <a:r>
              <a:rPr lang="en-US" altLang="en-US" sz="2000" b="1" dirty="0" smtClean="0"/>
              <a:t>: Written after care for the patient has been delivered: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Most commonly reported in the literature.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Simplest to write, most attractive place to begin.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c. Head starts if clinician has already: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1] Recorded valid and reliable outcome measures.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2] Indicated a specific management plan.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3] Kept clear chart notes.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    4] Shown proficiency in writing reports to insurance company.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2. </a:t>
            </a:r>
            <a:r>
              <a:rPr lang="en-US" altLang="en-US" sz="2000" b="1" u="sng" dirty="0" smtClean="0"/>
              <a:t>Prospective</a:t>
            </a:r>
            <a:r>
              <a:rPr lang="en-US" altLang="en-US" sz="2000" b="1" dirty="0" smtClean="0"/>
              <a:t>: Predetermined management plan after reviewing literature: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Guarantees measurements before, during, and after care.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With literature review completed, saves time in writing.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Keating JC. </a:t>
            </a:r>
            <a:r>
              <a:rPr lang="en-US" altLang="en-US" sz="1200" u="sng" dirty="0" smtClean="0"/>
              <a:t>Towards a Philosophy of the Science of Chiropractic: A Primer for Clinicians</a:t>
            </a:r>
            <a:r>
              <a:rPr lang="en-US" altLang="en-US" sz="1200" dirty="0" smtClean="0"/>
              <a:t>. Stockton, CA: Stockton Foundation for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Chiropractic Research, 1992, pp. 199-222.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6390" name="Picture 5" descr="CA1JE77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2513013"/>
            <a:ext cx="1143000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378F63-E819-4BE0-93A6-C37DA8A9ABC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3212"/>
            <a:ext cx="10896600" cy="8985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  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    </a:t>
            </a:r>
            <a:r>
              <a:rPr lang="en-US" altLang="en-US" sz="6600" b="1" dirty="0" smtClean="0"/>
              <a:t>KEY DISTINCTION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2812"/>
            <a:ext cx="10226675" cy="67579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</a:t>
            </a:r>
            <a:r>
              <a:rPr lang="en-US" altLang="en-US" sz="2400" b="1" dirty="0" smtClean="0"/>
              <a:t>1. </a:t>
            </a:r>
            <a:r>
              <a:rPr lang="en-US" altLang="en-US" sz="2400" b="1" u="sng" dirty="0" smtClean="0"/>
              <a:t>Qualitative Case Study</a:t>
            </a:r>
            <a:r>
              <a:rPr lang="en-US" altLang="en-US" sz="2400" b="1" dirty="0" smtClean="0"/>
              <a:t>: An approach to research that facilitates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exploration of a phenomenon within its context using a variety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of data sources:</a:t>
            </a:r>
            <a:r>
              <a:rPr lang="en-US" altLang="en-US" sz="2400" b="1" baseline="30000" dirty="0" smtClean="0"/>
              <a:t>1</a:t>
            </a: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a. Ensures that issue is not explored through one lens, but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a variety of lenses.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b. As such, encompasses much more complexity.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2. </a:t>
            </a:r>
            <a:r>
              <a:rPr lang="en-US" altLang="en-US" sz="2400" b="1" u="sng" dirty="0" smtClean="0"/>
              <a:t>Case Report</a:t>
            </a:r>
            <a:r>
              <a:rPr lang="en-US" altLang="en-US" sz="2400" b="1" dirty="0" smtClean="0"/>
              <a:t>:  Familiar way of sharing events or efforts of inter-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vening with single patients to investigate efficacy/side effects.</a:t>
            </a:r>
            <a:r>
              <a:rPr lang="en-US" altLang="en-US" sz="2400" b="1" baseline="30000" dirty="0" smtClean="0"/>
              <a:t>1,2</a:t>
            </a: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	</a:t>
            </a:r>
            <a:r>
              <a:rPr lang="en-US" altLang="en-US" sz="2400" b="1" dirty="0" smtClean="0"/>
              <a:t>a. N of 1 (single-subject) clinical trial, using an individual pa-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tient as sole unit of observation to investigate the efficacy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or side –effect profile of different interventions.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Baxter P, Jack S. Qualitative case study methodology: Study design and implementation for novice researchers. </a:t>
            </a:r>
            <a:r>
              <a:rPr lang="en-US" altLang="en-US" sz="1200" u="sng" dirty="0" smtClean="0"/>
              <a:t>The Qualitative</a:t>
            </a: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 </a:t>
            </a:r>
            <a:r>
              <a:rPr lang="en-US" altLang="en-US" sz="1200" u="sng" dirty="0" smtClean="0"/>
              <a:t>Report</a:t>
            </a:r>
            <a:r>
              <a:rPr lang="en-US" altLang="en-US" sz="1200" dirty="0" smtClean="0"/>
              <a:t> 2008; 13(4): 544-559.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</a:t>
            </a:r>
            <a:r>
              <a:rPr lang="en-US" altLang="en-US" sz="1200" baseline="30000" dirty="0" smtClean="0"/>
              <a:t>2</a:t>
            </a:r>
            <a:r>
              <a:rPr lang="en-US" altLang="en-US" sz="1200" dirty="0" smtClean="0"/>
              <a:t>Alpi KM, Evans </a:t>
            </a:r>
            <a:r>
              <a:rPr lang="en-US" altLang="en-US" sz="1200" dirty="0" err="1" smtClean="0"/>
              <a:t>JJ</a:t>
            </a:r>
            <a:r>
              <a:rPr lang="en-US" altLang="en-US" sz="1200" dirty="0" smtClean="0"/>
              <a:t>. Distinguishing case study as a research method from case reports as a publication type. </a:t>
            </a:r>
            <a:r>
              <a:rPr lang="en-US" altLang="en-US" sz="1200" u="sng" dirty="0" smtClean="0"/>
              <a:t>Journal of the Medical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 </a:t>
            </a:r>
            <a:r>
              <a:rPr lang="en-US" altLang="en-US" sz="1200" u="sng" dirty="0" smtClean="0"/>
              <a:t> Library Association; 2019; 107(1): </a:t>
            </a: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 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Baxter P, Jack S. Qualitative case study methodology: Study design and implementation for novice researchers. </a:t>
            </a:r>
            <a:r>
              <a:rPr lang="en-US" altLang="en-US" sz="1200" u="sng" dirty="0" smtClean="0"/>
              <a:t>The Qualitative Report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2008; 13(4): 544-559.</a:t>
            </a: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5126" name="Picture 6" descr="ICA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-1588"/>
            <a:ext cx="1335087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66" y="5413902"/>
            <a:ext cx="408314" cy="51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4399" y="5631920"/>
            <a:ext cx="935601" cy="28575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A7509E-D306-4F5A-AA56-DBFA6710C3E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675"/>
            <a:ext cx="100584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smtClean="0"/>
              <a:t>          </a:t>
            </a:r>
            <a:r>
              <a:rPr lang="en-US" altLang="en-US" sz="6000" b="1" dirty="0" smtClean="0"/>
              <a:t>FINAL CHECKLIST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4463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639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0" y="1674812"/>
            <a:ext cx="5756730" cy="37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8559B-7079-4A51-92EF-7BB9E8555B3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b="1" dirty="0" smtClean="0"/>
              <a:t>FINAL CHECKLIST FOR CASE REPORT</a:t>
            </a:r>
            <a:r>
              <a:rPr lang="en-US" altLang="en-US" sz="4000" b="1" baseline="30000" dirty="0" smtClean="0"/>
              <a:t>1</a:t>
            </a:r>
            <a:endParaRPr lang="en-US" altLang="en-US" sz="36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2000" b="1" u="sng" dirty="0" smtClean="0"/>
              <a:t>FOR ALL QUALITATIVE RESEARCH</a:t>
            </a:r>
            <a:r>
              <a:rPr lang="en-US" altLang="en-US" sz="20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1. Is this report easy to read?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2. Does it fit together, each sentence contributing to the whole?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3. Does this report have a conceptual structure (i.e., themes or issues)?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4. Are its issues developed in a scholarly way?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5. Have quotations been used effectively?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6. Has the writer made sound assertions, neither over/under interpreting?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7. Are headings, figures, artefacts, appendices, indexes effectively used?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8. Was it edited well, then again with last minute polish?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9. Were sufficient raw data presented?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10. Is the nature of the intended audience apparent?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11. Does it appear that individuals were put at risk?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Hyett</a:t>
            </a:r>
            <a:r>
              <a:rPr lang="en-US" altLang="en-US" sz="1200" dirty="0" smtClean="0"/>
              <a:t> N, Kenny A, Dickson-Swift V. Methodology or method? A critical review of qualitative case study reports.  </a:t>
            </a:r>
            <a:r>
              <a:rPr lang="en-US" altLang="en-US" sz="1200" u="sng" dirty="0" err="1" smtClean="0"/>
              <a:t>Qualtiative</a:t>
            </a:r>
            <a:r>
              <a:rPr lang="en-US" altLang="en-US" sz="1200" u="sng" dirty="0" smtClean="0"/>
              <a:t> Studies 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/>
              <a:t> </a:t>
            </a:r>
            <a:r>
              <a:rPr lang="en-US" altLang="en-US" sz="1200" baseline="30000" dirty="0" smtClean="0"/>
              <a:t>  </a:t>
            </a:r>
            <a:r>
              <a:rPr lang="en-US" altLang="en-US" sz="1200" dirty="0" smtClean="0"/>
              <a:t>  </a:t>
            </a:r>
            <a:r>
              <a:rPr lang="en-US" altLang="en-US" sz="1200" u="sng" dirty="0" smtClean="0"/>
              <a:t>Health and Well-Being</a:t>
            </a:r>
            <a:r>
              <a:rPr lang="en-US" altLang="en-US" sz="1200" dirty="0" smtClean="0"/>
              <a:t>  2014;9:23606.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 </a:t>
            </a: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74" y="5734050"/>
            <a:ext cx="634264" cy="84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7012"/>
            <a:ext cx="1528762" cy="1528762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3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8559B-7079-4A51-92EF-7BB9E8555B3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000" b="1" dirty="0" smtClean="0"/>
              <a:t>FINAL </a:t>
            </a:r>
            <a:r>
              <a:rPr lang="en-US" altLang="en-US" sz="4000" b="1" dirty="0" smtClean="0"/>
              <a:t>CHECKLIST FOR CASE STUDY</a:t>
            </a:r>
            <a:r>
              <a:rPr lang="en-US" altLang="en-US" sz="4000" b="1" baseline="30000" dirty="0" smtClean="0"/>
              <a:t>1</a:t>
            </a:r>
            <a:endParaRPr lang="en-US" altLang="en-US" sz="3600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  <a:r>
              <a:rPr lang="en-US" altLang="en-US" sz="2000" b="1" u="sng" dirty="0" smtClean="0"/>
              <a:t>HIGH RELEVANCE TO QUALITATIVE CASE STUDY RESEARCH</a:t>
            </a:r>
            <a:r>
              <a:rPr lang="en-US" altLang="en-US" sz="20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1. Is the case adequately defined?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2. Is there a sense of story to the presentation?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3. Is the reader provided some vicarious experience?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4. Has adequate attention been paid to various contexts?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5. Were data sources well-chosen and in sufficient number?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6. Do observations and interpretations appear to have been triangulated?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7. Is the role and point of view of the researcher readily apparent?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6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6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6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Hyett</a:t>
            </a:r>
            <a:r>
              <a:rPr lang="en-US" altLang="en-US" sz="1200" dirty="0" smtClean="0"/>
              <a:t> N, Kenny A, Dickson-Swift V. Methodology or method? A critical review of qualitative case study reports.  </a:t>
            </a:r>
            <a:r>
              <a:rPr lang="en-US" altLang="en-US" sz="1200" u="sng" dirty="0" err="1" smtClean="0"/>
              <a:t>Qualtiative</a:t>
            </a:r>
            <a:r>
              <a:rPr lang="en-US" altLang="en-US" sz="1200" u="sng" dirty="0" smtClean="0"/>
              <a:t> Studies 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/>
              <a:t> </a:t>
            </a:r>
            <a:r>
              <a:rPr lang="en-US" altLang="en-US" sz="1200" baseline="30000" dirty="0" smtClean="0"/>
              <a:t>  </a:t>
            </a:r>
            <a:r>
              <a:rPr lang="en-US" altLang="en-US" sz="1200" dirty="0" smtClean="0"/>
              <a:t>  </a:t>
            </a:r>
            <a:r>
              <a:rPr lang="en-US" altLang="en-US" sz="1200" u="sng" dirty="0" smtClean="0"/>
              <a:t>Health and Well-Being</a:t>
            </a:r>
            <a:r>
              <a:rPr lang="en-US" altLang="en-US" sz="1200" dirty="0" smtClean="0"/>
              <a:t>  2014;9:23606.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 </a:t>
            </a: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74" y="5734050"/>
            <a:ext cx="634264" cy="842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84612"/>
            <a:ext cx="2586269" cy="175260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8559B-7079-4A51-92EF-7BB9E8555B3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0976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b="1" dirty="0" smtClean="0"/>
              <a:t>FINAL ASSESSMENT OF CASE REPORT/STUDY</a:t>
            </a:r>
            <a:r>
              <a:rPr lang="en-US" altLang="en-US" b="1" baseline="30000" dirty="0" smtClean="0"/>
              <a:t>1</a:t>
            </a:r>
            <a:endParaRPr lang="en-US" altLang="en-US" b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  <a:r>
              <a:rPr lang="en-US" altLang="en-US" sz="2400" b="1" u="sng" dirty="0" smtClean="0"/>
              <a:t>HOWEVER</a:t>
            </a:r>
            <a:r>
              <a:rPr lang="en-US" altLang="en-US" sz="2400" b="1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Case reports have different meanings and purpose than a case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study. Medical understanding of a case report has been confused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with qualitative case study approaches: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1. Case report lacks methodological grounding and qualities of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research rigor.</a:t>
            </a: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</a:t>
            </a:r>
            <a:r>
              <a:rPr lang="en-US" altLang="en-US" sz="2400" b="1" dirty="0" smtClean="0"/>
              <a:t>2. Traditionally, case report simply describes a single case,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explaining how and what occurred in a selected setting.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/>
              <a:t> </a:t>
            </a:r>
            <a:r>
              <a:rPr lang="en-US" altLang="en-US" sz="1200" dirty="0" err="1" smtClean="0"/>
              <a:t>Hyett</a:t>
            </a:r>
            <a:r>
              <a:rPr lang="en-US" altLang="en-US" sz="1200" dirty="0" smtClean="0"/>
              <a:t> N, Kenny A, Dickson-Swift V. Methodology or method? A critical review of qualitative case study reports.  </a:t>
            </a:r>
            <a:r>
              <a:rPr lang="en-US" altLang="en-US" sz="1200" u="sng" dirty="0" err="1" smtClean="0"/>
              <a:t>Qualtiative</a:t>
            </a:r>
            <a:r>
              <a:rPr lang="en-US" altLang="en-US" sz="1200" u="sng" dirty="0" smtClean="0"/>
              <a:t> Studies on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/>
              <a:t> </a:t>
            </a:r>
            <a:r>
              <a:rPr lang="en-US" altLang="en-US" sz="1200" baseline="30000" dirty="0" smtClean="0"/>
              <a:t>  </a:t>
            </a:r>
            <a:r>
              <a:rPr lang="en-US" altLang="en-US" sz="1200" dirty="0" smtClean="0"/>
              <a:t>  </a:t>
            </a:r>
            <a:r>
              <a:rPr lang="en-US" altLang="en-US" sz="1200" u="sng" dirty="0" smtClean="0"/>
              <a:t>Health and Well-Being</a:t>
            </a:r>
            <a:r>
              <a:rPr lang="en-US" altLang="en-US" sz="1200" dirty="0" smtClean="0"/>
              <a:t>  2014;9:23606.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 </a:t>
            </a: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30" y="5229225"/>
            <a:ext cx="634264" cy="84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90" y="4737100"/>
            <a:ext cx="3743325" cy="121920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3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8559B-7079-4A51-92EF-7BB9E8555B3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0976"/>
            <a:ext cx="10058400" cy="893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b="1" dirty="0"/>
              <a:t> </a:t>
            </a:r>
            <a:r>
              <a:rPr lang="en-US" altLang="en-US" sz="3600" b="1" dirty="0" smtClean="0"/>
              <a:t>OUTSTANDING </a:t>
            </a:r>
            <a:r>
              <a:rPr lang="en-US" altLang="en-US" sz="3600" b="1" dirty="0" smtClean="0"/>
              <a:t>CASE REPORT: 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10226675" cy="63309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 </a:t>
            </a: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50" y="1598612"/>
            <a:ext cx="6429974" cy="39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363D36-FDE3-482C-BAA2-F6ED5CB16EEF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3398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800" b="1" dirty="0" smtClean="0"/>
              <a:t>OUTSTANDING CASE REPORT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9075"/>
            <a:ext cx="10226675" cy="58086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1. Describes response of female patient with dysmenorrhea [menstrual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cramping] to chiropractic adjustments and soft tissue therapy.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2. Study used pain diary: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    a. Subjective pain rating scale.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    b. Extended time series of outcome measurements at 4 months of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         baseline readings and 3 following treatment.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3. Description of chiropractic manipulations did not include all details 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a case study, but virtually all other features described earlier included.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4. It is apparent from pain reductions that this particular patient respond-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     ed favorably to treatment: Clinical pilot,</a:t>
            </a:r>
            <a:r>
              <a:rPr lang="en-US" altLang="en-US" sz="2000" b="1" baseline="30000" smtClean="0"/>
              <a:t>2</a:t>
            </a:r>
            <a:r>
              <a:rPr lang="en-US" altLang="en-US" sz="2000" b="1" smtClean="0"/>
              <a:t> full scale study</a:t>
            </a:r>
            <a:r>
              <a:rPr lang="en-US" altLang="en-US" sz="2000" b="1" baseline="30000" smtClean="0"/>
              <a:t>3</a:t>
            </a:r>
            <a:r>
              <a:rPr lang="en-US" altLang="en-US" sz="2000" b="1" smtClean="0"/>
              <a:t> followed.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smtClean="0"/>
              <a:t>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smtClean="0"/>
              <a:t>1</a:t>
            </a:r>
            <a:r>
              <a:rPr lang="en-US" altLang="en-US" sz="1200" smtClean="0"/>
              <a:t>Liebl NA, Butler LM. A chiropractic approach to the treatment of dysmenorrhea. </a:t>
            </a:r>
            <a:r>
              <a:rPr lang="en-US" altLang="en-US" sz="1200" u="sng" smtClean="0"/>
              <a:t>Journal of Manipulative and Physiological Thera</a:t>
            </a:r>
            <a:r>
              <a:rPr lang="en-US" altLang="en-US" sz="120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smtClean="0"/>
              <a:t> </a:t>
            </a:r>
            <a:r>
              <a:rPr lang="en-US" altLang="en-US" sz="1200" u="sng" smtClean="0"/>
              <a:t>peutics</a:t>
            </a:r>
            <a:r>
              <a:rPr lang="en-US" altLang="en-US" sz="1200" smtClean="0"/>
              <a:t> 1990; 13(2): 101-106.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smtClean="0"/>
              <a:t>2</a:t>
            </a:r>
            <a:r>
              <a:rPr lang="en-US" altLang="en-US" sz="1200" smtClean="0"/>
              <a:t>Kokjohn K, Schmid DM, Triano JJ, Brennan PC. The effect of spinal manipulation on pain and prostaglandin levels in women with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smtClean="0"/>
              <a:t> primary dysmenorrhea. </a:t>
            </a:r>
            <a:r>
              <a:rPr lang="en-US" altLang="en-US" sz="1200" u="sng" smtClean="0"/>
              <a:t>Journal of Manipulative and Physiological Therapeutics</a:t>
            </a:r>
            <a:r>
              <a:rPr lang="en-US" altLang="en-US" sz="1200" smtClean="0"/>
              <a:t> 1992; 15(5): 279-285.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smtClean="0"/>
              <a:t>3</a:t>
            </a:r>
            <a:r>
              <a:rPr lang="en-US" altLang="en-US" sz="1200" smtClean="0"/>
              <a:t>Hondras MA, Long CR, Brennan PC. Spinal manipulative therapy </a:t>
            </a:r>
            <a:r>
              <a:rPr lang="en-US" altLang="en-US" sz="1200" u="sng" smtClean="0"/>
              <a:t>vs</a:t>
            </a:r>
            <a:r>
              <a:rPr lang="en-US" altLang="en-US" sz="1200" smtClean="0"/>
              <a:t> a low force mimic maneuver for women with primary dysme-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smtClean="0"/>
              <a:t>  </a:t>
            </a:r>
            <a:r>
              <a:rPr lang="en-US" altLang="en-US" sz="1200" smtClean="0"/>
              <a:t>norrhea: A randomized, observer-blinded, clinical trial. </a:t>
            </a:r>
            <a:r>
              <a:rPr lang="en-US" altLang="en-US" sz="1200" u="sng" smtClean="0"/>
              <a:t>Pain</a:t>
            </a:r>
            <a:r>
              <a:rPr lang="en-US" altLang="en-US" sz="1200" smtClean="0"/>
              <a:t> 1999; 81(1-2): 105-114.</a:t>
            </a:r>
            <a:endParaRPr lang="en-US" altLang="en-US" sz="1200" baseline="300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smtClean="0"/>
              <a:t> </a:t>
            </a:r>
            <a:endParaRPr lang="en-US" altLang="en-US" sz="1200" baseline="300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smtClean="0"/>
              <a:t>  </a:t>
            </a:r>
            <a:r>
              <a:rPr lang="en-US" altLang="en-US" sz="3600" smtClean="0"/>
              <a:t>                                  </a:t>
            </a:r>
          </a:p>
        </p:txBody>
      </p:sp>
      <p:pic>
        <p:nvPicPr>
          <p:cNvPr id="52229" name="Picture 4" descr="JMPT COVER Jan 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3875" y="5891213"/>
            <a:ext cx="668338" cy="811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5" descr="PA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8763" y="5899150"/>
            <a:ext cx="687387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3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32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32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325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FDA5C6-3A1A-4500-91AE-11ABF3154421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058400" cy="13398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4000" dirty="0" smtClean="0"/>
              <a:t> </a:t>
            </a:r>
            <a:r>
              <a:rPr lang="en-US" altLang="en-US" sz="4800" b="1" dirty="0" smtClean="0"/>
              <a:t>OUTSTANDING </a:t>
            </a:r>
            <a:r>
              <a:rPr lang="en-US" altLang="en-US" sz="4800" b="1" dirty="0" smtClean="0"/>
              <a:t>CASE REPORT</a:t>
            </a:r>
            <a:r>
              <a:rPr lang="en-US" altLang="en-US" sz="4800" b="1" baseline="30000" dirty="0" smtClean="0"/>
              <a:t>1</a:t>
            </a:r>
            <a:endParaRPr lang="en-US" altLang="en-US" sz="4800" b="1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9075"/>
            <a:ext cx="10226675" cy="58086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smtClean="0"/>
              <a:t>   Pain levels and duration of menstrual cramping during course of study: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smtClean="0"/>
              <a:t>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smtClean="0"/>
              <a:t>1</a:t>
            </a:r>
            <a:r>
              <a:rPr lang="en-US" altLang="en-US" sz="1200" smtClean="0"/>
              <a:t>Liebl NA, Butler LM. A chiropractic approach to the treatment of dysmenorrhea. </a:t>
            </a:r>
            <a:r>
              <a:rPr lang="en-US" altLang="en-US" sz="1200" u="sng" smtClean="0"/>
              <a:t>Journal of Manipulative and Physiological Thera</a:t>
            </a:r>
            <a:r>
              <a:rPr lang="en-US" altLang="en-US" sz="120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smtClean="0"/>
              <a:t> </a:t>
            </a:r>
            <a:r>
              <a:rPr lang="en-US" altLang="en-US" sz="1200" u="sng" smtClean="0"/>
              <a:t>peutics</a:t>
            </a:r>
            <a:r>
              <a:rPr lang="en-US" altLang="en-US" sz="1200" smtClean="0"/>
              <a:t> 1990; 13(2): 101-106.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smtClean="0"/>
              <a:t> </a:t>
            </a:r>
            <a:endParaRPr lang="en-US" altLang="en-US" sz="1200" baseline="300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smtClean="0"/>
              <a:t>  </a:t>
            </a:r>
            <a:r>
              <a:rPr lang="en-US" altLang="en-US" sz="3600" smtClean="0"/>
              <a:t>                                  </a:t>
            </a:r>
          </a:p>
        </p:txBody>
      </p:sp>
      <p:pic>
        <p:nvPicPr>
          <p:cNvPr id="53253" name="Picture 4" descr="JMPT COVER Jan 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6063" y="6040438"/>
            <a:ext cx="503237" cy="66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5" descr="Case 4 0825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078038"/>
            <a:ext cx="6705600" cy="345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0"/>
            <a:ext cx="990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2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4E1532-527F-4888-96EA-323BECD9B986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 </a:t>
            </a:r>
            <a:r>
              <a:rPr lang="en-US" altLang="en-US" sz="4000" b="1" smtClean="0"/>
              <a:t>CASE BOOKS FOR GENERATIONS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936750"/>
            <a:ext cx="6507162" cy="3797300"/>
          </a:xfrm>
        </p:spPr>
        <p:txBody>
          <a:bodyPr/>
          <a:lstStyle/>
          <a:p>
            <a:pPr marL="0" indent="0" eaLnBrk="1" hangingPunct="1"/>
            <a:r>
              <a:rPr lang="en-US" altLang="en-US" sz="2800" b="1" dirty="0" smtClean="0"/>
              <a:t>The case book of Sherlock Holmes:                                 </a:t>
            </a:r>
          </a:p>
        </p:txBody>
      </p:sp>
      <p:pic>
        <p:nvPicPr>
          <p:cNvPr id="54277" name="Picture 8" descr="images[4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503613"/>
            <a:ext cx="19812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" name="Picture 10" descr="caseboo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503613"/>
            <a:ext cx="1981200" cy="185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0652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</a:t>
            </a:r>
            <a:r>
              <a:rPr lang="en-US" altLang="en-US" sz="3909" b="1" dirty="0"/>
              <a:t>CONCLUSIONS: THE TAKE AWAY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917" y="1607340"/>
            <a:ext cx="8936567" cy="52129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/>
              <a:t>      </a:t>
            </a:r>
          </a:p>
        </p:txBody>
      </p:sp>
      <p:pic>
        <p:nvPicPr>
          <p:cNvPr id="8192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190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5" y="1936256"/>
            <a:ext cx="7000311" cy="38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446828"/>
            <a:ext cx="9116484" cy="1160512"/>
          </a:xfrm>
        </p:spPr>
        <p:txBody>
          <a:bodyPr/>
          <a:lstStyle/>
          <a:p>
            <a:r>
              <a:rPr lang="en-US" altLang="en-US" dirty="0" smtClean="0"/>
              <a:t>  </a:t>
            </a:r>
            <a:r>
              <a:rPr lang="en-US" altLang="en-US" sz="4000" b="1" dirty="0"/>
              <a:t>CONCLUSIONS: THE TAKE AWAY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917" y="1607340"/>
            <a:ext cx="8936567" cy="52129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/>
              <a:t>    </a:t>
            </a:r>
            <a:r>
              <a:rPr lang="en-US" altLang="en-US" sz="2346" b="1"/>
              <a:t> 1. Write in clear, concise, proofread language with seduc-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    tive transitions.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2.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346" b="1"/>
          </a:p>
          <a:p>
            <a:pPr>
              <a:buFont typeface="Wingdings" panose="05000000000000000000" pitchFamily="2" charset="2"/>
              <a:buNone/>
            </a:pPr>
            <a:endParaRPr lang="en-US" altLang="en-US" sz="2346" b="1"/>
          </a:p>
          <a:p>
            <a:pPr>
              <a:buFont typeface="Wingdings" panose="05000000000000000000" pitchFamily="2" charset="2"/>
              <a:buNone/>
            </a:pPr>
            <a:endParaRPr lang="en-US" altLang="en-US" sz="2346" b="1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3. Show your expertise, previous contributions to the field.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4. Be sure to point out gaps, contradictions, and even out-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    right falsehoods in the literature and your solutions.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5. Know your audience and the style and rhetorical de-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346" b="1"/>
              <a:t>        vices most appropriate for them.</a:t>
            </a:r>
            <a:endParaRPr lang="en-US" altLang="en-US" sz="1759" b="1"/>
          </a:p>
        </p:txBody>
      </p:sp>
      <p:pic>
        <p:nvPicPr>
          <p:cNvPr id="829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16" y="2088302"/>
            <a:ext cx="3279844" cy="201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378F63-E819-4BE0-93A6-C37DA8A9ABC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2"/>
            <a:ext cx="11049000" cy="8985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 </a:t>
            </a:r>
            <a:r>
              <a:rPr lang="en-US" altLang="en-US" sz="4800" b="1" dirty="0" smtClean="0"/>
              <a:t>CASE STUDY IN MORE DETAIL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2812"/>
            <a:ext cx="10226675" cy="67579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</a:t>
            </a: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   </a:t>
            </a:r>
            <a:r>
              <a:rPr lang="en-US" altLang="en-US" sz="2800" b="1" dirty="0" smtClean="0"/>
              <a:t>“Case study research is defined as a qualitative </a:t>
            </a:r>
            <a:r>
              <a:rPr lang="en-US" altLang="en-US" sz="2800" b="1" dirty="0" err="1" smtClean="0"/>
              <a:t>ap</a:t>
            </a:r>
            <a:r>
              <a:rPr lang="en-US" altLang="en-US" sz="2800" b="1" dirty="0" smtClean="0"/>
              <a:t>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proach in which the investigator explores a real-life,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contemporary bounded system (a case) or multiple-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bound systems (cases) over time, through detailed,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in-depth data collection involving multiple sources of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information, and reports a case description and case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themes. The unit of analysis in the case study might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be multiple cases (a multisite study) or a single case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    (a within-site case study).</a:t>
            </a:r>
            <a:r>
              <a:rPr lang="en-US" altLang="en-US" sz="2800" b="1" baseline="30000" dirty="0" smtClean="0"/>
              <a:t>1</a:t>
            </a:r>
            <a:r>
              <a:rPr lang="en-US" altLang="en-US" sz="2800" b="1" dirty="0" smtClean="0"/>
              <a:t> </a:t>
            </a: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         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/>
              <a:t> </a:t>
            </a:r>
            <a:r>
              <a:rPr lang="en-US" altLang="en-US" sz="1200" dirty="0" smtClean="0"/>
              <a:t>             </a:t>
            </a: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Creswell </a:t>
            </a:r>
            <a:r>
              <a:rPr lang="en-US" altLang="en-US" sz="1200" dirty="0" err="1" smtClean="0"/>
              <a:t>JW</a:t>
            </a:r>
            <a:r>
              <a:rPr lang="en-US" altLang="en-US" sz="1200" dirty="0" smtClean="0"/>
              <a:t>. </a:t>
            </a:r>
            <a:r>
              <a:rPr lang="en-US" altLang="en-US" sz="1200" u="sng" dirty="0" smtClean="0"/>
              <a:t>Qualitative Inquiry and Research Design Choosing among Five Approaches, 4</a:t>
            </a:r>
            <a:r>
              <a:rPr lang="en-US" altLang="en-US" sz="1200" u="sng" baseline="30000" dirty="0" smtClean="0"/>
              <a:t>th</a:t>
            </a:r>
            <a:r>
              <a:rPr lang="en-US" altLang="en-US" sz="1200" u="sng" dirty="0" smtClean="0"/>
              <a:t> Edition</a:t>
            </a:r>
            <a:r>
              <a:rPr lang="en-US" altLang="en-US" sz="1200" dirty="0" smtClean="0"/>
              <a:t>. Los Angeles, CA: SAGE, 2018.</a:t>
            </a:r>
            <a:endParaRPr lang="en-US" altLang="en-US" sz="12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5126" name="Picture 6" descr="ICA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-1588"/>
            <a:ext cx="1335087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8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48380"/>
            <a:ext cx="10363200" cy="116051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    THREE </a:t>
            </a:r>
            <a:r>
              <a:rPr lang="en-US" altLang="en-US" b="1" dirty="0"/>
              <a:t>STAGES OF SCIENTIFIC </a:t>
            </a:r>
            <a:r>
              <a:rPr lang="en-US" altLang="en-US" b="1" dirty="0" smtClean="0"/>
              <a:t>DISCOVERY</a:t>
            </a:r>
            <a:r>
              <a:rPr lang="en-US" altLang="en-US" b="1" baseline="30000" dirty="0" smtClean="0"/>
              <a:t>1</a:t>
            </a:r>
            <a:endParaRPr lang="en-US" altLang="en-US" b="1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917" y="1563899"/>
            <a:ext cx="8936567" cy="558535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endParaRPr lang="en-US" altLang="en-US" sz="1173" b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346" b="1"/>
              <a:t>      </a:t>
            </a:r>
            <a:r>
              <a:rPr lang="en-US" altLang="en-US" sz="2346" b="1">
                <a:cs typeface="Arial" panose="020B0604020202020204" pitchFamily="34" charset="0"/>
              </a:rPr>
              <a:t>   </a:t>
            </a:r>
            <a:r>
              <a:rPr lang="en-US" altLang="en-US" sz="2736" b="1">
                <a:cs typeface="Arial" panose="020B0604020202020204" pitchFamily="34" charset="0"/>
              </a:rPr>
              <a:t>1. People deny that it is true.</a:t>
            </a:r>
            <a:r>
              <a:rPr lang="en-US" altLang="en-US" sz="2346" b="1"/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346" b="1"/>
              <a:t>   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736" b="1"/>
              <a:t>       2. People deny that it is important.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346" b="1"/>
              <a:t>        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346" b="1"/>
              <a:t>     </a:t>
            </a:r>
            <a:r>
              <a:rPr lang="en-US" altLang="en-US" sz="2736" b="1"/>
              <a:t>   3. They credit it to the wrong person.</a:t>
            </a:r>
            <a:endParaRPr lang="en-US" altLang="en-US" sz="2346" b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346" b="1"/>
              <a:t>       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endParaRPr lang="en-US" altLang="en-US" sz="1368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173"/>
              <a:t>______________________________________________________________________________________________________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173"/>
              <a:t>    </a:t>
            </a:r>
            <a:r>
              <a:rPr lang="en-US" altLang="en-US" sz="1173" baseline="30000"/>
              <a:t>1</a:t>
            </a:r>
            <a:r>
              <a:rPr lang="en-US" altLang="en-US" sz="1173"/>
              <a:t>Ferris T. </a:t>
            </a:r>
            <a:r>
              <a:rPr lang="en-US" altLang="en-US" sz="1173" u="sng"/>
              <a:t>The Whole Shebang: A State of the Universe(s) Report</a:t>
            </a:r>
            <a:r>
              <a:rPr lang="en-US" altLang="en-US" sz="1173"/>
              <a:t>. New York, Simon &amp; Shuster, 1997, p. 173,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368"/>
              <a:t>    </a:t>
            </a:r>
          </a:p>
        </p:txBody>
      </p:sp>
      <p:pic>
        <p:nvPicPr>
          <p:cNvPr id="108548" name="Picture 5" descr="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4" y="3723569"/>
            <a:ext cx="2030896" cy="23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6" descr="Sheb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4" y="4989582"/>
            <a:ext cx="642316" cy="10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190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3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2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2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331" y="448380"/>
            <a:ext cx="8564210" cy="1160512"/>
          </a:xfrm>
        </p:spPr>
        <p:txBody>
          <a:bodyPr/>
          <a:lstStyle/>
          <a:p>
            <a:pPr eaLnBrk="1" hangingPunct="1"/>
            <a:r>
              <a:rPr lang="en-US" altLang="en-US" sz="4300" b="1" dirty="0"/>
              <a:t>  THE TAO OF EXACT SCIENCE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9860" y="1936256"/>
            <a:ext cx="8638681" cy="4617226"/>
          </a:xfrm>
        </p:spPr>
        <p:txBody>
          <a:bodyPr/>
          <a:lstStyle/>
          <a:p>
            <a:pPr marL="0" indent="0" eaLnBrk="1" hangingPunct="1"/>
            <a:r>
              <a:rPr lang="en-US" altLang="en-US" sz="1955"/>
              <a:t>             </a:t>
            </a:r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/>
          </a:p>
          <a:p>
            <a:pPr marL="0" indent="0" eaLnBrk="1" hangingPunct="1"/>
            <a:endParaRPr lang="en-US" altLang="en-US" sz="1955" b="1"/>
          </a:p>
          <a:p>
            <a:pPr marL="0" indent="0" eaLnBrk="1" hangingPunct="1"/>
            <a:endParaRPr lang="en-US" altLang="en-US" sz="1955" b="1"/>
          </a:p>
          <a:p>
            <a:pPr marL="0" indent="0" eaLnBrk="1" hangingPunct="1"/>
            <a:endParaRPr lang="en-US" altLang="en-US" sz="1955" b="1"/>
          </a:p>
          <a:p>
            <a:pPr marL="0" indent="0" eaLnBrk="1" hangingPunct="1"/>
            <a:r>
              <a:rPr lang="en-US" altLang="en-US" sz="1955" b="1"/>
              <a:t>          </a:t>
            </a:r>
            <a:r>
              <a:rPr lang="en-US" altLang="en-US" sz="2346" b="1"/>
              <a:t>“With all due respect…it ain’t rocket surgery.”</a:t>
            </a:r>
          </a:p>
          <a:p>
            <a:pPr marL="0" indent="0" eaLnBrk="1" hangingPunct="1"/>
            <a:r>
              <a:rPr lang="en-US" altLang="en-US" sz="2346" b="1"/>
              <a:t>                                                                -----Yogi Berra                                  </a:t>
            </a:r>
          </a:p>
        </p:txBody>
      </p:sp>
      <p:pic>
        <p:nvPicPr>
          <p:cNvPr id="4100" name="Picture 4" descr="t64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4001" y="1861784"/>
            <a:ext cx="4244869" cy="3649098"/>
          </a:xfrm>
          <a:noFill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1588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917" y="446828"/>
            <a:ext cx="8936567" cy="1160512"/>
          </a:xfrm>
        </p:spPr>
        <p:txBody>
          <a:bodyPr/>
          <a:lstStyle/>
          <a:p>
            <a:r>
              <a:rPr lang="en-US" altLang="en-US" dirty="0" smtClean="0"/>
              <a:t>   </a:t>
            </a:r>
            <a:r>
              <a:rPr lang="en-US" altLang="en-US" sz="4300" b="1" dirty="0"/>
              <a:t>ACHIEVING THE END RESULT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917" y="1607340"/>
            <a:ext cx="8936567" cy="52129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59" b="1"/>
              <a:t>      </a:t>
            </a:r>
          </a:p>
        </p:txBody>
      </p:sp>
      <p:pic>
        <p:nvPicPr>
          <p:cNvPr id="8397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-2869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85" y="2040206"/>
            <a:ext cx="6708631" cy="41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E6E2B5-2A69-4B5C-A38A-58CC3D10AF13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7675"/>
            <a:ext cx="9906000" cy="6699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  </a:t>
            </a:r>
            <a:r>
              <a:rPr lang="en-US" altLang="en-US" sz="4400" b="1" dirty="0" smtClean="0"/>
              <a:t>TERMS OF THE CASE STUDY:</a:t>
            </a:r>
            <a:br>
              <a:rPr lang="en-US" altLang="en-US" sz="4400" b="1" dirty="0" smtClean="0"/>
            </a:br>
            <a:r>
              <a:rPr lang="en-US" altLang="en-US" sz="4000" b="1" dirty="0" smtClean="0"/>
              <a:t>   Purpose</a:t>
            </a:r>
            <a:endParaRPr lang="en-US" altLang="en-US" sz="44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6212"/>
            <a:ext cx="10226675" cy="625633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8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1. Most conducive to shedding light upon “how” and “why” certain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events are seen to occur.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2. First line of evidence in a clinical inquiry, able to describe mistakes in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diagnosis and their causes and consequences.</a:t>
            </a:r>
            <a:r>
              <a:rPr lang="en-US" altLang="en-US" sz="2000" b="1" baseline="30000" dirty="0" smtClean="0"/>
              <a:t>1</a:t>
            </a:r>
            <a:endParaRPr lang="en-US" altLang="en-US" sz="20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a. Prompting, supporting or refuting a hypothesis.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b. Describing unusual or puzzling clinical features.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c. May draw attention to a potential danger in practice.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d. Could point out an alternative or obscure [but important] clinical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    understanding regarding a condition.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       e. Contribute to a better understanding of clinical practice.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000" b="1" dirty="0" smtClean="0"/>
              <a:t>   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baseline="30000" dirty="0" smtClean="0"/>
              <a:t>1</a:t>
            </a:r>
            <a:r>
              <a:rPr lang="en-US" altLang="en-US" sz="1200" dirty="0" smtClean="0"/>
              <a:t>Janicek M. </a:t>
            </a:r>
            <a:r>
              <a:rPr lang="en-US" altLang="en-US" sz="1200" u="sng" dirty="0" smtClean="0"/>
              <a:t>Clinical Case Reporting in Evidence-Based Medicine</a:t>
            </a:r>
            <a:r>
              <a:rPr lang="en-US" altLang="en-US" sz="1200" dirty="0" smtClean="0"/>
              <a:t>.. Oxford, UNITED KINGDOM: Butterworth-Heinemann, 1999.</a:t>
            </a:r>
            <a:endParaRPr lang="en-US" altLang="en-US" sz="1200" u="sng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</a:t>
            </a:r>
            <a:endParaRPr lang="en-US" altLang="en-US" sz="1200" baseline="300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baseline="30000" dirty="0" smtClean="0"/>
              <a:t>  </a:t>
            </a:r>
            <a:r>
              <a:rPr lang="en-US" altLang="en-US" dirty="0" smtClean="0"/>
              <a:t>                                 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672013" y="-223838"/>
            <a:ext cx="2714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pic>
        <p:nvPicPr>
          <p:cNvPr id="11270" name="Picture 5" descr="images[53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44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3351213"/>
            <a:ext cx="1600200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 descr="ICAK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0"/>
            <a:ext cx="13541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378F63-E819-4BE0-93A6-C37DA8A9ABCB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smtClean="0"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2"/>
            <a:ext cx="11049000" cy="8985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     </a:t>
            </a:r>
            <a:r>
              <a:rPr lang="en-US" altLang="en-US" sz="5400" b="1" dirty="0" smtClean="0"/>
              <a:t>SOURCES OF EVIDENCE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2812"/>
            <a:ext cx="10226675" cy="67579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</a:t>
            </a: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400" b="1" dirty="0" smtClean="0"/>
              <a:t> </a:t>
            </a: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400" b="1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200" dirty="0" smtClean="0"/>
              <a:t>             ________________________________________________________________________________________________________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400" dirty="0" smtClean="0"/>
              <a:t>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1400" dirty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dirty="0" smtClean="0"/>
              <a:t> 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1600" baseline="30000" dirty="0" smtClean="0"/>
              <a:t>  </a:t>
            </a:r>
            <a:r>
              <a:rPr lang="en-US" altLang="en-US" sz="3600" dirty="0" smtClean="0"/>
              <a:t>                                  </a:t>
            </a:r>
          </a:p>
        </p:txBody>
      </p:sp>
      <p:pic>
        <p:nvPicPr>
          <p:cNvPr id="5126" name="Picture 6" descr="ICA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0"/>
            <a:ext cx="1143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-1588"/>
            <a:ext cx="1335087" cy="69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1" y="0"/>
            <a:ext cx="2001419" cy="60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04" y="1868306"/>
            <a:ext cx="4702866" cy="34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5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theme/theme1.xml><?xml version="1.0" encoding="utf-8"?>
<a:theme xmlns:a="http://schemas.openxmlformats.org/drawingml/2006/main" name="Pixel">
  <a:themeElements>
    <a:clrScheme name="Pixel 5">
      <a:dk1>
        <a:srgbClr val="822504"/>
      </a:dk1>
      <a:lt1>
        <a:srgbClr val="FFFFFF"/>
      </a:lt1>
      <a:dk2>
        <a:srgbClr val="330000"/>
      </a:dk2>
      <a:lt2>
        <a:srgbClr val="FFFFFF"/>
      </a:lt2>
      <a:accent1>
        <a:srgbClr val="FF9900"/>
      </a:accent1>
      <a:accent2>
        <a:srgbClr val="9E2A06"/>
      </a:accent2>
      <a:accent3>
        <a:srgbClr val="ADAAAA"/>
      </a:accent3>
      <a:accent4>
        <a:srgbClr val="DADADA"/>
      </a:accent4>
      <a:accent5>
        <a:srgbClr val="FFCAAA"/>
      </a:accent5>
      <a:accent6>
        <a:srgbClr val="8F2505"/>
      </a:accent6>
      <a:hlink>
        <a:srgbClr val="FF3300"/>
      </a:hlink>
      <a:folHlink>
        <a:srgbClr val="7C0704"/>
      </a:folHlink>
    </a:clrScheme>
    <a:fontScheme name="Pixel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6548</Words>
  <Application>Microsoft Office PowerPoint</Application>
  <PresentationFormat>Custom</PresentationFormat>
  <Paragraphs>1387</Paragraphs>
  <Slides>72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Arial Black</vt:lpstr>
      <vt:lpstr>Book Antiqua</vt:lpstr>
      <vt:lpstr>Times New Roman</vt:lpstr>
      <vt:lpstr>Wingdings</vt:lpstr>
      <vt:lpstr>Pixel</vt:lpstr>
      <vt:lpstr>ENTRÉE INTO RE- SEARCH VIA THE CASE REPORT/STUDY</vt:lpstr>
      <vt:lpstr>ROAD MAP: CLEAR SENSE OF ORGANIZATION</vt:lpstr>
      <vt:lpstr>  OUTLINE OF PRESENTATION</vt:lpstr>
      <vt:lpstr> HISTORICAL BACKGROUND</vt:lpstr>
      <vt:lpstr>      HISTORICAL BACKGROUND</vt:lpstr>
      <vt:lpstr>        KEY DISTINCTION</vt:lpstr>
      <vt:lpstr> CASE STUDY IN MORE DETAIL</vt:lpstr>
      <vt:lpstr>   TERMS OF THE CASE STUDY:    Purpose</vt:lpstr>
      <vt:lpstr>     SOURCES OF EVIDENCE</vt:lpstr>
      <vt:lpstr>   CASE STUDY SOURCES OF EVIDENCE1</vt:lpstr>
      <vt:lpstr>   TERMS OF THE CASE STUDY:   Sources of Evidence1</vt:lpstr>
      <vt:lpstr>    STRENGTH OF EVIDENCE</vt:lpstr>
      <vt:lpstr>      HIERARCHY OF CLINICAL     RESEARCH DESIGNS</vt:lpstr>
      <vt:lpstr>      HIERARCHY OF CLINICAL     RESEARCH DESIGNS</vt:lpstr>
      <vt:lpstr>      APPROPRIATENESS OF THE     CASE REPORT</vt:lpstr>
      <vt:lpstr>      DISADVANTAGES OF THE      CASE REPORT</vt:lpstr>
      <vt:lpstr>   </vt:lpstr>
      <vt:lpstr>   TERMS OF THE CASE REPORT:   Components1</vt:lpstr>
      <vt:lpstr>   TERMS OF THE CASE REPORT:   Structured Abstract1</vt:lpstr>
      <vt:lpstr>   TERMS OF THE CASE REPORT:   Introduction1</vt:lpstr>
      <vt:lpstr>   TERMS OF THE CASE REPORT:   Case Report [Methods]1</vt:lpstr>
      <vt:lpstr>   TERMS OF THE CASE REPORT:   Case Report: Results</vt:lpstr>
      <vt:lpstr>   TERMS OF THE CASE REPORT:   Discussion</vt:lpstr>
      <vt:lpstr>   TERMS OF THE CASE REPORT:   Conclusions:</vt:lpstr>
      <vt:lpstr>   TERMS OF THE CASE REPORT:   References</vt:lpstr>
      <vt:lpstr>   TERMS OF THE CASE REPORT:   Optional Inclusions</vt:lpstr>
      <vt:lpstr>                  WRITINGS  </vt:lpstr>
      <vt:lpstr>      WRITING A CASE REPORT:      Merits of Publishing</vt:lpstr>
      <vt:lpstr>      WRITING A CASE REPORT:      General Submission Requirements</vt:lpstr>
      <vt:lpstr>      WRITING A CASE REPORT:      General Article Considerations</vt:lpstr>
      <vt:lpstr>      WRITING A CASE REPORT:      Journal Choice</vt:lpstr>
      <vt:lpstr>      WRITING A CASE REPORT:      Literature Search</vt:lpstr>
      <vt:lpstr> A WORD ABOUT FIRST DRAFTS….                                       </vt:lpstr>
      <vt:lpstr>   “YOU BURIED THE LEAD*!”</vt:lpstr>
      <vt:lpstr>     AVOID AT ALL COSTS…..</vt:lpstr>
      <vt:lpstr>   SPECIFIC AIMS: EFFECTIVE OPENINGS    </vt:lpstr>
      <vt:lpstr>          EFFECTIVE OPENINGS    </vt:lpstr>
      <vt:lpstr>      EDITING TIPS    </vt:lpstr>
      <vt:lpstr>      EDITING TIPS    </vt:lpstr>
      <vt:lpstr>       WRITING A CASE REPORT:      Example: Description of Chiropractic Technique </vt:lpstr>
      <vt:lpstr>      WRITING A CASE REPORT:      Statistical Analysis</vt:lpstr>
      <vt:lpstr>   </vt:lpstr>
      <vt:lpstr>     AVOID AT ALL COSTS…..</vt:lpstr>
      <vt:lpstr>      WRITING A CASE REPORT:      Reviewers</vt:lpstr>
      <vt:lpstr>      WRITING A CASE REPORT:      Readers</vt:lpstr>
      <vt:lpstr>                      HALLMARKS      </vt:lpstr>
      <vt:lpstr>     STRENGTHENING A CASE REPORT:    Hallmarks of a Good Case Report</vt:lpstr>
      <vt:lpstr>   TERMS OF THE CASE REPORT:   Generalizability</vt:lpstr>
      <vt:lpstr>    LANDMARK CASE REPORTS</vt:lpstr>
      <vt:lpstr>    LANDMARK CASE REPORTS</vt:lpstr>
      <vt:lpstr>    LANDMARK CASE REPORT:   Reputation of Sigmund Freud1</vt:lpstr>
      <vt:lpstr>    LANDMARK CASE REPORT:   First Demonstration of Anesthesia1</vt:lpstr>
      <vt:lpstr>    LANDMARK CASE REPORT:   Cushing’s Disease1</vt:lpstr>
      <vt:lpstr>   LANDMARK CASE REPORT:  Human Cardiac Transplants1</vt:lpstr>
      <vt:lpstr> STRENGTHENING A CASE REPORT   </vt:lpstr>
      <vt:lpstr>     STRENGTHENING A CASE REPORT:    Components of the Exemplary Case Report1</vt:lpstr>
      <vt:lpstr>    STRENGTHENING A CASE REPORT:   Do’s and Don’ts in Writing</vt:lpstr>
      <vt:lpstr>    STRENGTHENING A CASE REPORT:   Maximizing Reliability</vt:lpstr>
      <vt:lpstr>   TERMS OF THE CASE REPORT:   Multiple Designs</vt:lpstr>
      <vt:lpstr>           FINAL CHECKLIST</vt:lpstr>
      <vt:lpstr>   FINAL CHECKLIST FOR CASE REPORT1</vt:lpstr>
      <vt:lpstr>    FINAL CHECKLIST FOR CASE STUDY1</vt:lpstr>
      <vt:lpstr>   FINAL ASSESSMENT OF CASE REPORT/STUDY1</vt:lpstr>
      <vt:lpstr>    OUTSTANDING CASE REPORT: EXAMPLE</vt:lpstr>
      <vt:lpstr>     OUTSTANDING CASE REPORT1</vt:lpstr>
      <vt:lpstr>    OUTSTANDING CASE REPORT1</vt:lpstr>
      <vt:lpstr> CASE BOOKS FOR GENERATIONS</vt:lpstr>
      <vt:lpstr>  CONCLUSIONS: THE TAKE AWAY</vt:lpstr>
      <vt:lpstr>  CONCLUSIONS: THE TAKE AWAY</vt:lpstr>
      <vt:lpstr>     THREE STAGES OF SCIENTIFIC DISCOVERY1</vt:lpstr>
      <vt:lpstr>  THE TAO OF EXACT SCIENCE</vt:lpstr>
      <vt:lpstr>   ACHIEVING THE END RESULT</vt:lpstr>
    </vt:vector>
  </TitlesOfParts>
  <Company> FCER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DISTINGUISHING FACT FROM FICTION IN CLINICAL STUDIES</dc:title>
  <dc:creator>Anthony Rosner</dc:creator>
  <cp:lastModifiedBy>Dr. Anthony Rosner</cp:lastModifiedBy>
  <cp:revision>341</cp:revision>
  <dcterms:created xsi:type="dcterms:W3CDTF">2006-08-29T23:37:20Z</dcterms:created>
  <dcterms:modified xsi:type="dcterms:W3CDTF">2024-02-22T21:12:56Z</dcterms:modified>
</cp:coreProperties>
</file>